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1" r:id="rId4"/>
    <p:sldId id="262" r:id="rId5"/>
    <p:sldId id="263" r:id="rId6"/>
    <p:sldId id="265" r:id="rId7"/>
    <p:sldId id="266" r:id="rId8"/>
    <p:sldId id="267" r:id="rId9"/>
    <p:sldId id="264" r:id="rId10"/>
    <p:sldId id="270" r:id="rId11"/>
    <p:sldId id="271" r:id="rId12"/>
    <p:sldId id="272" r:id="rId13"/>
    <p:sldId id="258" r:id="rId14"/>
    <p:sldId id="260" r:id="rId15"/>
    <p:sldId id="274" r:id="rId16"/>
    <p:sldId id="275" r:id="rId17"/>
    <p:sldId id="268" r:id="rId18"/>
    <p:sldId id="273" r:id="rId19"/>
    <p:sldId id="259" r:id="rId20"/>
    <p:sldId id="276" r:id="rId21"/>
    <p:sldId id="27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4F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7" autoAdjust="0"/>
    <p:restoredTop sz="94660"/>
  </p:normalViewPr>
  <p:slideViewPr>
    <p:cSldViewPr snapToGrid="0">
      <p:cViewPr varScale="1">
        <p:scale>
          <a:sx n="81" d="100"/>
          <a:sy n="81" d="100"/>
        </p:scale>
        <p:origin x="40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10/11/2018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89213" y="973508"/>
            <a:ext cx="8915399" cy="2262781"/>
          </a:xfrm>
        </p:spPr>
        <p:txBody>
          <a:bodyPr/>
          <a:lstStyle/>
          <a:p>
            <a:r>
              <a:rPr lang="fr-FR" dirty="0" smtClean="0"/>
              <a:t>Le péché et le pardon dans le judaïsme</a:t>
            </a:r>
            <a:endParaRPr lang="fr-FR" dirty="0"/>
          </a:p>
        </p:txBody>
      </p:sp>
      <p:sp>
        <p:nvSpPr>
          <p:cNvPr id="3" name="Sous-titre 2"/>
          <p:cNvSpPr>
            <a:spLocks noGrp="1"/>
          </p:cNvSpPr>
          <p:nvPr>
            <p:ph type="subTitle" idx="1"/>
          </p:nvPr>
        </p:nvSpPr>
        <p:spPr/>
        <p:txBody>
          <a:bodyPr/>
          <a:lstStyle/>
          <a:p>
            <a:r>
              <a:rPr lang="fr-FR" dirty="0" smtClean="0"/>
              <a:t>Michel Lévy </a:t>
            </a:r>
            <a:br>
              <a:rPr lang="fr-FR" dirty="0" smtClean="0"/>
            </a:br>
            <a:r>
              <a:rPr lang="fr-FR" dirty="0" smtClean="0"/>
              <a:t>Amitié </a:t>
            </a:r>
            <a:r>
              <a:rPr lang="fr-FR" dirty="0" smtClean="0"/>
              <a:t>judéo-chrétiennes  11 octobre 2018</a:t>
            </a:r>
          </a:p>
          <a:p>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15840" y="4504246"/>
            <a:ext cx="2888772" cy="2167247"/>
          </a:xfrm>
          <a:prstGeom prst="rect">
            <a:avLst/>
          </a:prstGeom>
        </p:spPr>
      </p:pic>
    </p:spTree>
    <p:extLst>
      <p:ext uri="{BB962C8B-B14F-4D97-AF65-F5344CB8AC3E}">
        <p14:creationId xmlns:p14="http://schemas.microsoft.com/office/powerpoint/2010/main" val="3692866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connaissance, le retour et le pardon</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34093" y="2505164"/>
            <a:ext cx="6229350" cy="2438400"/>
          </a:xfrm>
        </p:spPr>
      </p:pic>
      <p:sp>
        <p:nvSpPr>
          <p:cNvPr id="5" name="ZoneTexte 4"/>
          <p:cNvSpPr txBox="1"/>
          <p:nvPr/>
        </p:nvSpPr>
        <p:spPr>
          <a:xfrm>
            <a:off x="1947554" y="1304835"/>
            <a:ext cx="9557058" cy="1200329"/>
          </a:xfrm>
          <a:prstGeom prst="rect">
            <a:avLst/>
          </a:prstGeom>
          <a:noFill/>
        </p:spPr>
        <p:txBody>
          <a:bodyPr wrap="square" rtlCol="0">
            <a:spAutoFit/>
          </a:bodyPr>
          <a:lstStyle/>
          <a:p>
            <a:r>
              <a:rPr lang="fr-FR" dirty="0"/>
              <a:t>Pendant les trois prières de la journée, matin, après midi, soir on a une prière très importante, qu'on lit debout en silence, et qui est répétée par l'officiant si 10 hommes sont réunis, c'est la </a:t>
            </a:r>
            <a:r>
              <a:rPr lang="fr-FR" dirty="0" err="1"/>
              <a:t>Amida</a:t>
            </a:r>
            <a:r>
              <a:rPr lang="fr-FR" dirty="0"/>
              <a:t>, ou </a:t>
            </a:r>
            <a:r>
              <a:rPr lang="fr-FR" dirty="0" err="1"/>
              <a:t>Choné</a:t>
            </a:r>
            <a:r>
              <a:rPr lang="fr-FR" dirty="0"/>
              <a:t> </a:t>
            </a:r>
            <a:r>
              <a:rPr lang="fr-FR" dirty="0" err="1"/>
              <a:t>esré</a:t>
            </a:r>
            <a:r>
              <a:rPr lang="fr-FR" dirty="0"/>
              <a:t>... les dix huit bénédictions, mais parfois il y en a 19. Ici, vous avez les 4 </a:t>
            </a:r>
            <a:r>
              <a:rPr lang="fr-FR" dirty="0" err="1"/>
              <a:t>ième</a:t>
            </a:r>
            <a:r>
              <a:rPr lang="fr-FR" dirty="0"/>
              <a:t>, 5 </a:t>
            </a:r>
            <a:r>
              <a:rPr lang="fr-FR" dirty="0" err="1"/>
              <a:t>ième</a:t>
            </a:r>
            <a:r>
              <a:rPr lang="fr-FR" dirty="0"/>
              <a:t> et sixième d'entre elles.</a:t>
            </a:r>
          </a:p>
        </p:txBody>
      </p:sp>
      <p:sp>
        <p:nvSpPr>
          <p:cNvPr id="6" name="ZoneTexte 5"/>
          <p:cNvSpPr txBox="1"/>
          <p:nvPr/>
        </p:nvSpPr>
        <p:spPr>
          <a:xfrm>
            <a:off x="1769423" y="4897397"/>
            <a:ext cx="10244446" cy="2000548"/>
          </a:xfrm>
          <a:prstGeom prst="rect">
            <a:avLst/>
          </a:prstGeom>
          <a:noFill/>
        </p:spPr>
        <p:txBody>
          <a:bodyPr wrap="square" rtlCol="0">
            <a:spAutoFit/>
          </a:bodyPr>
          <a:lstStyle/>
          <a:p>
            <a:r>
              <a:rPr lang="fr-FR" sz="1600" b="1" dirty="0">
                <a:solidFill>
                  <a:srgbClr val="C00000"/>
                </a:solidFill>
              </a:rPr>
              <a:t>4 : Connaissance :</a:t>
            </a:r>
            <a:r>
              <a:rPr lang="fr-FR" dirty="0"/>
              <a:t> </a:t>
            </a:r>
            <a:r>
              <a:rPr lang="fr-FR" dirty="0" smtClean="0"/>
              <a:t>  </a:t>
            </a:r>
            <a:r>
              <a:rPr lang="fr-FR" sz="1200" dirty="0" smtClean="0"/>
              <a:t>Toi </a:t>
            </a:r>
            <a:r>
              <a:rPr lang="fr-FR" sz="1200" dirty="0"/>
              <a:t>qui a donné à l’homme l’intelligence et enseigné à l’humain le discernement, donne nous l’intelligence, le discernement et la sagesse</a:t>
            </a:r>
            <a:r>
              <a:rPr lang="fr-FR" sz="1200" dirty="0" smtClean="0"/>
              <a:t>.   Béni </a:t>
            </a:r>
            <a:r>
              <a:rPr lang="fr-FR" sz="1200" dirty="0"/>
              <a:t>sois-Tu, Adonaï, qui donne la </a:t>
            </a:r>
            <a:r>
              <a:rPr lang="fr-FR" sz="1200" dirty="0" smtClean="0"/>
              <a:t>connaissance</a:t>
            </a:r>
          </a:p>
          <a:p>
            <a:r>
              <a:rPr lang="fr-FR" sz="1600" b="1" dirty="0">
                <a:solidFill>
                  <a:srgbClr val="C00000"/>
                </a:solidFill>
              </a:rPr>
              <a:t>5 : Retour ou réponse :</a:t>
            </a:r>
          </a:p>
          <a:p>
            <a:r>
              <a:rPr lang="fr-FR" sz="1200" dirty="0"/>
              <a:t>Fais nous revenir à ta Torah et rapproche nous de ton service, notre Roi. Ramène-nous à un repentir complet devant ta face.</a:t>
            </a:r>
          </a:p>
          <a:p>
            <a:r>
              <a:rPr lang="fr-FR" sz="1200" dirty="0"/>
              <a:t>Béni soi-tu, Adonaï, qui accueilles le retour (repentir </a:t>
            </a:r>
            <a:r>
              <a:rPr lang="fr-FR" sz="1200" dirty="0" err="1"/>
              <a:t>Techouva</a:t>
            </a:r>
            <a:r>
              <a:rPr lang="fr-FR" sz="1200" dirty="0" smtClean="0"/>
              <a:t>).</a:t>
            </a:r>
          </a:p>
          <a:p>
            <a:r>
              <a:rPr lang="fr-FR" b="1" dirty="0">
                <a:solidFill>
                  <a:srgbClr val="C00000"/>
                </a:solidFill>
              </a:rPr>
              <a:t>6 Pardon :</a:t>
            </a:r>
          </a:p>
          <a:p>
            <a:r>
              <a:rPr lang="fr-FR" sz="1200" dirty="0"/>
              <a:t>Pardonne-nous car nous avons manqué. Acquitte nous, notre Roi, car nous avons péché. Car tu es un Dieu bon et indulgent.</a:t>
            </a:r>
          </a:p>
          <a:p>
            <a:r>
              <a:rPr lang="fr-FR" sz="1200" dirty="0"/>
              <a:t>Béni sois-Tu, Adonaï, qui donne le pardon en abondance. (on peut traduire par prendre en pitié)</a:t>
            </a:r>
            <a:endParaRPr lang="fr-FR" sz="1200" dirty="0" smtClean="0"/>
          </a:p>
          <a:p>
            <a:endParaRPr lang="fr-FR" sz="1200" dirty="0"/>
          </a:p>
        </p:txBody>
      </p:sp>
    </p:spTree>
    <p:extLst>
      <p:ext uri="{BB962C8B-B14F-4D97-AF65-F5344CB8AC3E}">
        <p14:creationId xmlns:p14="http://schemas.microsoft.com/office/powerpoint/2010/main" val="3723928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connaissance, </a:t>
            </a:r>
            <a:endParaRPr lang="fr-FR" dirty="0"/>
          </a:p>
        </p:txBody>
      </p:sp>
      <p:sp>
        <p:nvSpPr>
          <p:cNvPr id="3" name="Espace réservé du contenu 2"/>
          <p:cNvSpPr>
            <a:spLocks noGrp="1"/>
          </p:cNvSpPr>
          <p:nvPr>
            <p:ph idx="1"/>
          </p:nvPr>
        </p:nvSpPr>
        <p:spPr>
          <a:xfrm>
            <a:off x="2589212" y="2133600"/>
            <a:ext cx="6721043" cy="3777622"/>
          </a:xfrm>
        </p:spPr>
        <p:txBody>
          <a:bodyPr/>
          <a:lstStyle/>
          <a:p>
            <a:r>
              <a:rPr lang="fr-FR" dirty="0"/>
              <a:t>La connaissance, "Adam connu </a:t>
            </a:r>
            <a:r>
              <a:rPr lang="fr-FR" dirty="0" err="1"/>
              <a:t>Eve</a:t>
            </a:r>
            <a:r>
              <a:rPr lang="fr-FR" dirty="0"/>
              <a:t> sa femme", la </a:t>
            </a:r>
            <a:r>
              <a:rPr lang="fr-FR" dirty="0" err="1"/>
              <a:t>Daat</a:t>
            </a:r>
            <a:r>
              <a:rPr lang="fr-FR" dirty="0"/>
              <a:t> dans la cabale, c'est l'axe central des sephirot, entre l'infini et l'homme.</a:t>
            </a:r>
          </a:p>
          <a:p>
            <a:r>
              <a:rPr lang="fr-FR" dirty="0"/>
              <a:t>On prie pour la relation qui nous permet de prier. C'est par ce que je prends conscience de vivre dans une relation qui me dépasse que je peux prier, je prie pour que cette relation continue. C'est la sagesse et l'intelligence de cette relation. On est jamais sage ni intelligent, on cherche la sagesse et l'intelligence chez les kabbalistes. Il y a une dynamique relationnelle qui est la base de la prière. </a:t>
            </a:r>
          </a:p>
        </p:txBody>
      </p:sp>
      <p:pic>
        <p:nvPicPr>
          <p:cNvPr id="5" name="Image 4"/>
          <p:cNvPicPr>
            <a:picLocks noChangeAspect="1"/>
          </p:cNvPicPr>
          <p:nvPr/>
        </p:nvPicPr>
        <p:blipFill>
          <a:blip r:embed="rId2"/>
          <a:stretch>
            <a:fillRect/>
          </a:stretch>
        </p:blipFill>
        <p:spPr>
          <a:xfrm>
            <a:off x="9543719" y="1455419"/>
            <a:ext cx="2482173" cy="4137860"/>
          </a:xfrm>
          <a:prstGeom prst="rect">
            <a:avLst/>
          </a:prstGeom>
        </p:spPr>
      </p:pic>
    </p:spTree>
    <p:extLst>
      <p:ext uri="{BB962C8B-B14F-4D97-AF65-F5344CB8AC3E}">
        <p14:creationId xmlns:p14="http://schemas.microsoft.com/office/powerpoint/2010/main" val="3334242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retour ou la </a:t>
            </a:r>
            <a:r>
              <a:rPr lang="fr-FR" dirty="0" err="1" smtClean="0"/>
              <a:t>techouva</a:t>
            </a:r>
            <a:r>
              <a:rPr lang="fr-FR" dirty="0" smtClean="0"/>
              <a:t> </a:t>
            </a:r>
            <a:endParaRPr lang="fr-FR" dirty="0"/>
          </a:p>
        </p:txBody>
      </p:sp>
      <p:sp>
        <p:nvSpPr>
          <p:cNvPr id="3" name="Espace réservé du contenu 2"/>
          <p:cNvSpPr>
            <a:spLocks noGrp="1"/>
          </p:cNvSpPr>
          <p:nvPr>
            <p:ph idx="1"/>
          </p:nvPr>
        </p:nvSpPr>
        <p:spPr>
          <a:xfrm>
            <a:off x="2589212" y="1531917"/>
            <a:ext cx="8915400" cy="4379305"/>
          </a:xfrm>
        </p:spPr>
        <p:txBody>
          <a:bodyPr>
            <a:normAutofit fontScale="85000" lnSpcReduction="10000"/>
          </a:bodyPr>
          <a:lstStyle/>
          <a:p>
            <a:r>
              <a:rPr lang="fr-FR" dirty="0"/>
              <a:t>Après le veau d'Or, Moïse voit Dieu qui passe, mais il est en retard, il est déjà passé. J'essaie de me </a:t>
            </a:r>
            <a:r>
              <a:rPr lang="fr-FR" dirty="0" smtClean="0"/>
              <a:t>rehausser </a:t>
            </a:r>
            <a:r>
              <a:rPr lang="fr-FR" dirty="0"/>
              <a:t>à la hauteur de la relation qui n'est déjà plus. Une réponse à un appel qui me précède. </a:t>
            </a:r>
            <a:r>
              <a:rPr lang="fr-FR" dirty="0" smtClean="0"/>
              <a:t>  </a:t>
            </a:r>
            <a:r>
              <a:rPr lang="fr-FR" dirty="0" smtClean="0">
                <a:solidFill>
                  <a:schemeClr val="accent6">
                    <a:lumMod val="50000"/>
                  </a:schemeClr>
                </a:solidFill>
              </a:rPr>
              <a:t>Exode 22 «</a:t>
            </a:r>
            <a:r>
              <a:rPr lang="fr-FR" dirty="0">
                <a:solidFill>
                  <a:schemeClr val="accent6">
                    <a:lumMod val="50000"/>
                  </a:schemeClr>
                </a:solidFill>
              </a:rPr>
              <a:t> puis, quand passera ma gloire, je te cacherai dans la cavité du roc et je t'abriterai de ma main jusqu'à ce que je sois passé</a:t>
            </a:r>
            <a:r>
              <a:rPr lang="fr-FR" dirty="0" smtClean="0">
                <a:solidFill>
                  <a:schemeClr val="accent6">
                    <a:lumMod val="50000"/>
                  </a:schemeClr>
                </a:solidFill>
              </a:rPr>
              <a:t>.  </a:t>
            </a:r>
            <a:br>
              <a:rPr lang="fr-FR" dirty="0" smtClean="0">
                <a:solidFill>
                  <a:schemeClr val="accent6">
                    <a:lumMod val="50000"/>
                  </a:schemeClr>
                </a:solidFill>
              </a:rPr>
            </a:br>
            <a:r>
              <a:rPr lang="fr-FR" dirty="0" smtClean="0">
                <a:solidFill>
                  <a:schemeClr val="accent6">
                    <a:lumMod val="50000"/>
                  </a:schemeClr>
                </a:solidFill>
              </a:rPr>
              <a:t>23</a:t>
            </a:r>
            <a:r>
              <a:rPr lang="fr-FR" dirty="0">
                <a:solidFill>
                  <a:schemeClr val="accent6">
                    <a:lumMod val="50000"/>
                  </a:schemeClr>
                </a:solidFill>
              </a:rPr>
              <a:t> Alors je retirerai ma main et tu me verras par derrière; mais ma face ne peut être vue</a:t>
            </a:r>
            <a:r>
              <a:rPr lang="fr-FR" dirty="0" smtClean="0">
                <a:solidFill>
                  <a:schemeClr val="accent6">
                    <a:lumMod val="50000"/>
                  </a:schemeClr>
                </a:solidFill>
              </a:rPr>
              <a:t>. »  </a:t>
            </a:r>
            <a:r>
              <a:rPr lang="fr-FR" dirty="0" smtClean="0"/>
              <a:t> </a:t>
            </a:r>
          </a:p>
          <a:p>
            <a:r>
              <a:rPr lang="fr-FR" dirty="0" smtClean="0"/>
              <a:t>Je </a:t>
            </a:r>
            <a:r>
              <a:rPr lang="fr-FR" dirty="0"/>
              <a:t>suis le serviteur d'un appel dont je ne suis plus </a:t>
            </a:r>
            <a:r>
              <a:rPr lang="fr-FR" dirty="0"/>
              <a:t>maître. </a:t>
            </a:r>
            <a:r>
              <a:rPr lang="fr-FR" dirty="0" smtClean="0"/>
              <a:t>Maïmonide dit </a:t>
            </a:r>
            <a:r>
              <a:rPr lang="fr-FR" dirty="0"/>
              <a:t>: </a:t>
            </a:r>
            <a:r>
              <a:rPr lang="fr-FR" dirty="0" smtClean="0"/>
              <a:t>«pour </a:t>
            </a:r>
            <a:r>
              <a:rPr lang="fr-FR" dirty="0"/>
              <a:t>toutes les </a:t>
            </a:r>
            <a:r>
              <a:rPr lang="fr-FR" dirty="0" err="1"/>
              <a:t>Mitsvot</a:t>
            </a:r>
            <a:r>
              <a:rPr lang="fr-FR" dirty="0"/>
              <a:t> positives ou négatives que l’ on aurait transgressé volontairement ou par inadvertance quand on décidera de se repentir de cette transgression, on devra confesser ces fautes devant Le D tout puissant béni </a:t>
            </a:r>
            <a:r>
              <a:rPr lang="fr-FR" dirty="0" smtClean="0"/>
              <a:t>Soit-il »</a:t>
            </a:r>
          </a:p>
          <a:p>
            <a:r>
              <a:rPr lang="fr-FR" dirty="0"/>
              <a:t>Les sacrifices expiatoires offerts au temple n’étaient opérants qu’accompagnés de la confession de leurs propriétaires</a:t>
            </a:r>
            <a:r>
              <a:rPr lang="fr-FR" b="1" dirty="0">
                <a:solidFill>
                  <a:schemeClr val="accent6">
                    <a:lumMod val="50000"/>
                  </a:schemeClr>
                </a:solidFill>
              </a:rPr>
              <a:t>. L’absence de confession les rendait vains</a:t>
            </a:r>
            <a:r>
              <a:rPr lang="fr-FR" b="1" dirty="0" smtClean="0">
                <a:solidFill>
                  <a:schemeClr val="accent6">
                    <a:lumMod val="50000"/>
                  </a:schemeClr>
                </a:solidFill>
              </a:rPr>
              <a:t>.</a:t>
            </a:r>
          </a:p>
          <a:p>
            <a:r>
              <a:rPr lang="fr-FR" b="1" dirty="0" smtClean="0">
                <a:solidFill>
                  <a:schemeClr val="accent6">
                    <a:lumMod val="50000"/>
                  </a:schemeClr>
                </a:solidFill>
              </a:rPr>
              <a:t>Une </a:t>
            </a:r>
            <a:r>
              <a:rPr lang="fr-FR" b="1" dirty="0">
                <a:solidFill>
                  <a:schemeClr val="accent6">
                    <a:lumMod val="50000"/>
                  </a:schemeClr>
                </a:solidFill>
              </a:rPr>
              <a:t>action ne peut être annulée que par une autre action. Une parole ou une pensée n’a pas suffisamment d’impacte pour abroger un acte</a:t>
            </a:r>
            <a:r>
              <a:rPr lang="fr-FR" b="1" dirty="0" smtClean="0">
                <a:solidFill>
                  <a:schemeClr val="accent6">
                    <a:lumMod val="50000"/>
                  </a:schemeClr>
                </a:solidFill>
              </a:rPr>
              <a:t>.  </a:t>
            </a:r>
            <a:r>
              <a:rPr lang="fr-FR" dirty="0" err="1">
                <a:solidFill>
                  <a:schemeClr val="tx1"/>
                </a:solidFill>
              </a:rPr>
              <a:t>Kidouchin</a:t>
            </a:r>
            <a:r>
              <a:rPr lang="fr-FR" dirty="0">
                <a:solidFill>
                  <a:schemeClr val="tx1"/>
                </a:solidFill>
              </a:rPr>
              <a:t> 59a</a:t>
            </a:r>
            <a:r>
              <a:rPr lang="fr-FR" dirty="0" smtClean="0">
                <a:solidFill>
                  <a:schemeClr val="tx1"/>
                </a:solidFill>
              </a:rPr>
              <a:t>.</a:t>
            </a:r>
            <a:br>
              <a:rPr lang="fr-FR" dirty="0" smtClean="0">
                <a:solidFill>
                  <a:schemeClr val="tx1"/>
                </a:solidFill>
              </a:rPr>
            </a:br>
            <a:r>
              <a:rPr lang="fr-FR" dirty="0">
                <a:solidFill>
                  <a:schemeClr val="tx1"/>
                </a:solidFill>
              </a:rPr>
              <a:t>La </a:t>
            </a:r>
            <a:r>
              <a:rPr lang="fr-FR" dirty="0" err="1">
                <a:solidFill>
                  <a:schemeClr val="tx1"/>
                </a:solidFill>
              </a:rPr>
              <a:t>Téchouva</a:t>
            </a:r>
            <a:r>
              <a:rPr lang="fr-FR" dirty="0">
                <a:solidFill>
                  <a:schemeClr val="tx1"/>
                </a:solidFill>
              </a:rPr>
              <a:t>  est une décision prise, dépendant </a:t>
            </a:r>
            <a:r>
              <a:rPr lang="fr-FR" dirty="0" smtClean="0">
                <a:solidFill>
                  <a:schemeClr val="tx1"/>
                </a:solidFill>
              </a:rPr>
              <a:t>de </a:t>
            </a:r>
            <a:r>
              <a:rPr lang="fr-FR" dirty="0">
                <a:solidFill>
                  <a:schemeClr val="tx1"/>
                </a:solidFill>
              </a:rPr>
              <a:t>la pensée elle n’est pas accomplie par une action active</a:t>
            </a:r>
            <a:r>
              <a:rPr lang="fr-FR" dirty="0" smtClean="0">
                <a:solidFill>
                  <a:schemeClr val="tx1"/>
                </a:solidFill>
              </a:rPr>
              <a:t>.</a:t>
            </a:r>
            <a:endParaRPr lang="fr-FR" dirty="0">
              <a:solidFill>
                <a:schemeClr val="tx1"/>
              </a:solidFill>
            </a:endParaRPr>
          </a:p>
        </p:txBody>
      </p:sp>
    </p:spTree>
    <p:extLst>
      <p:ext uri="{BB962C8B-B14F-4D97-AF65-F5344CB8AC3E}">
        <p14:creationId xmlns:p14="http://schemas.microsoft.com/office/powerpoint/2010/main" val="2078547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confession de nos fautes </a:t>
            </a:r>
            <a:endParaRPr lang="fr-FR" dirty="0"/>
          </a:p>
        </p:txBody>
      </p:sp>
      <p:sp>
        <p:nvSpPr>
          <p:cNvPr id="3" name="Espace réservé du contenu 2"/>
          <p:cNvSpPr>
            <a:spLocks noGrp="1"/>
          </p:cNvSpPr>
          <p:nvPr>
            <p:ph idx="1"/>
          </p:nvPr>
        </p:nvSpPr>
        <p:spPr/>
        <p:txBody>
          <a:bodyPr/>
          <a:lstStyle/>
          <a:p>
            <a:r>
              <a:rPr lang="fr-FR" dirty="0" smtClean="0"/>
              <a:t>Pour </a:t>
            </a:r>
            <a:r>
              <a:rPr lang="fr-FR" dirty="0"/>
              <a:t>toutes les </a:t>
            </a:r>
            <a:r>
              <a:rPr lang="fr-FR" dirty="0" err="1"/>
              <a:t>Mitsvot</a:t>
            </a:r>
            <a:r>
              <a:rPr lang="fr-FR" dirty="0"/>
              <a:t> </a:t>
            </a:r>
            <a:r>
              <a:rPr lang="fr-FR" dirty="0" smtClean="0"/>
              <a:t>(</a:t>
            </a:r>
            <a:r>
              <a:rPr lang="he-IL" sz="2000" b="1" dirty="0" smtClean="0">
                <a:solidFill>
                  <a:srgbClr val="7030A0"/>
                </a:solidFill>
                <a:latin typeface="FrankRuehl" panose="020E0503060101010101" pitchFamily="34" charset="-79"/>
                <a:cs typeface="FrankRuehl" panose="020E0503060101010101" pitchFamily="34" charset="-79"/>
              </a:rPr>
              <a:t>מצווה</a:t>
            </a:r>
            <a:r>
              <a:rPr lang="fr-FR" dirty="0" smtClean="0"/>
              <a:t> : commandement) positives </a:t>
            </a:r>
            <a:r>
              <a:rPr lang="fr-FR" dirty="0"/>
              <a:t>ou négatives que l’ on aurait transgressé volontairement ou par inadvertance quand on décidera de se repentir de cette transgression, on devra confesser ces fautes devant Le D tout puissant béni Soit - Il. </a:t>
            </a:r>
            <a:r>
              <a:rPr lang="fr-FR" dirty="0" smtClean="0"/>
              <a:t> (Maïmonide) </a:t>
            </a:r>
          </a:p>
          <a:p>
            <a:r>
              <a:rPr lang="fr-FR" dirty="0" smtClean="0"/>
              <a:t>Cette confession est le </a:t>
            </a:r>
            <a:r>
              <a:rPr lang="fr-FR" dirty="0" err="1" smtClean="0"/>
              <a:t>Vidouï</a:t>
            </a:r>
            <a:r>
              <a:rPr lang="fr-FR" dirty="0" smtClean="0"/>
              <a:t> </a:t>
            </a:r>
          </a:p>
          <a:p>
            <a:r>
              <a:rPr lang="fr-FR" dirty="0"/>
              <a:t>Les sacrifices expiatoires offerts au temple n’étaient opérants qu’accompagnés de la confession de leurs propriétaires. L’absence de confession les rendait vains</a:t>
            </a:r>
            <a:r>
              <a:rPr lang="fr-FR" dirty="0" smtClean="0"/>
              <a:t>.  La </a:t>
            </a:r>
            <a:r>
              <a:rPr lang="fr-FR" dirty="0" err="1" smtClean="0"/>
              <a:t>tefila</a:t>
            </a:r>
            <a:r>
              <a:rPr lang="fr-FR" dirty="0" smtClean="0"/>
              <a:t> </a:t>
            </a:r>
            <a:r>
              <a:rPr lang="he-IL" sz="2000" b="1" dirty="0">
                <a:solidFill>
                  <a:srgbClr val="7030A0"/>
                </a:solidFill>
                <a:latin typeface="FrankRuehl" panose="020E0503060101010101" pitchFamily="34" charset="-79"/>
                <a:cs typeface="FrankRuehl" panose="020E0503060101010101" pitchFamily="34" charset="-79"/>
              </a:rPr>
              <a:t>תפילה</a:t>
            </a:r>
            <a:r>
              <a:rPr lang="fr-FR" dirty="0" smtClean="0"/>
              <a:t> (</a:t>
            </a:r>
            <a:r>
              <a:rPr lang="fr-FR" dirty="0"/>
              <a:t> la </a:t>
            </a:r>
            <a:r>
              <a:rPr lang="fr-FR" dirty="0" err="1"/>
              <a:t>Téfila</a:t>
            </a:r>
            <a:r>
              <a:rPr lang="fr-FR" dirty="0"/>
              <a:t> : le travail d’éveiller l’amour de </a:t>
            </a:r>
            <a:r>
              <a:rPr lang="fr-FR" dirty="0" smtClean="0"/>
              <a:t>Dieu </a:t>
            </a:r>
            <a:r>
              <a:rPr lang="fr-FR" dirty="0"/>
              <a:t>caché dans son cœur jusqu’à atteindre un état d’union intime avec le </a:t>
            </a:r>
            <a:r>
              <a:rPr lang="fr-FR" dirty="0" smtClean="0"/>
              <a:t>divin )  </a:t>
            </a:r>
            <a:r>
              <a:rPr lang="fr-FR" dirty="0"/>
              <a:t>prenant la place des sacrifices, la confession est donc indispensable pour sa validité. </a:t>
            </a:r>
          </a:p>
        </p:txBody>
      </p:sp>
    </p:spTree>
    <p:extLst>
      <p:ext uri="{BB962C8B-B14F-4D97-AF65-F5344CB8AC3E}">
        <p14:creationId xmlns:p14="http://schemas.microsoft.com/office/powerpoint/2010/main" val="2361406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a:t>
            </a:r>
            <a:r>
              <a:rPr lang="fr-FR" dirty="0" err="1" smtClean="0"/>
              <a:t>Vidouy</a:t>
            </a:r>
            <a:r>
              <a:rPr lang="fr-FR" dirty="0" smtClean="0"/>
              <a:t>  confession des fautes</a:t>
            </a:r>
            <a:endParaRPr lang="fr-FR" dirty="0"/>
          </a:p>
        </p:txBody>
      </p:sp>
      <p:sp>
        <p:nvSpPr>
          <p:cNvPr id="3" name="Espace réservé du contenu 2"/>
          <p:cNvSpPr>
            <a:spLocks noGrp="1"/>
          </p:cNvSpPr>
          <p:nvPr>
            <p:ph idx="1"/>
          </p:nvPr>
        </p:nvSpPr>
        <p:spPr>
          <a:xfrm>
            <a:off x="2592925" y="1425039"/>
            <a:ext cx="8915400" cy="5011387"/>
          </a:xfrm>
        </p:spPr>
        <p:txBody>
          <a:bodyPr>
            <a:normAutofit fontScale="85000" lnSpcReduction="20000"/>
          </a:bodyPr>
          <a:lstStyle/>
          <a:p>
            <a:r>
              <a:rPr lang="fr-FR" sz="2100" b="1" dirty="0" smtClean="0"/>
              <a:t>La liste des fautes dont nous nous accusons est impressionnante, et il faudrait beaucoup de mauvaise volonté pour en être vraiment coupable. </a:t>
            </a:r>
          </a:p>
          <a:p>
            <a:pPr lvl="1"/>
            <a:r>
              <a:rPr lang="fr-FR" i="1" dirty="0">
                <a:solidFill>
                  <a:srgbClr val="014F0A"/>
                </a:solidFill>
              </a:rPr>
              <a:t>Que notre prière s’élève jusqu’à Toi, ô notre Dieu et Dieu de nos pères ; Ne soit pas absent à nos supplication, car nous n’avons ni l’insolence ni l’arrogance de prétendre devant Toi, Éternel notre Dieu et Dieu de nos pères, que nous sommes des justes exempts de tout péché, car en vérité, nous reconnaissons que nous et nos pères, en avons commis. </a:t>
            </a:r>
          </a:p>
          <a:p>
            <a:pPr lvl="1"/>
            <a:r>
              <a:rPr lang="fr-FR" i="1" dirty="0">
                <a:solidFill>
                  <a:srgbClr val="014F0A"/>
                </a:solidFill>
              </a:rPr>
              <a:t>– Nous nous sommes rendus coupables de méfaits, sciemment, intentionnellement, délibérément. </a:t>
            </a:r>
          </a:p>
          <a:p>
            <a:pPr lvl="1"/>
            <a:r>
              <a:rPr lang="fr-FR" i="1" dirty="0">
                <a:solidFill>
                  <a:srgbClr val="014F0A"/>
                </a:solidFill>
              </a:rPr>
              <a:t>– Nous avons commis vol, extorsion, falsification, porté de fausses accusations.</a:t>
            </a:r>
          </a:p>
          <a:p>
            <a:pPr lvl="1"/>
            <a:r>
              <a:rPr lang="fr-FR" i="1" dirty="0">
                <a:solidFill>
                  <a:srgbClr val="014F0A"/>
                </a:solidFill>
              </a:rPr>
              <a:t>– Nous avons trompé, escroqué, abusé, induit les autres en erreur. </a:t>
            </a:r>
          </a:p>
          <a:p>
            <a:pPr lvl="1"/>
            <a:r>
              <a:rPr lang="fr-FR" i="1" dirty="0">
                <a:solidFill>
                  <a:srgbClr val="014F0A"/>
                </a:solidFill>
              </a:rPr>
              <a:t>– Nous avons éprouvé du mépris envers les autres, les avons outragés, calomniés, diffamés.</a:t>
            </a:r>
          </a:p>
          <a:p>
            <a:pPr lvl="1"/>
            <a:r>
              <a:rPr lang="fr-FR" i="1" dirty="0">
                <a:solidFill>
                  <a:srgbClr val="014F0A"/>
                </a:solidFill>
              </a:rPr>
              <a:t>– Nous nous sommes laissés aller à la provocation, à la révolte, à la haine, à l’insolence. </a:t>
            </a:r>
          </a:p>
          <a:p>
            <a:pPr lvl="1"/>
            <a:r>
              <a:rPr lang="fr-FR" i="1" dirty="0">
                <a:solidFill>
                  <a:srgbClr val="014F0A"/>
                </a:solidFill>
              </a:rPr>
              <a:t>– Nous nous sommes raidis sur nos erreurs, avons été odieux, fourbes, menteurs</a:t>
            </a:r>
            <a:r>
              <a:rPr lang="fr-FR" i="1" dirty="0" smtClean="0">
                <a:solidFill>
                  <a:srgbClr val="014F0A"/>
                </a:solidFill>
              </a:rPr>
              <a:t>.  </a:t>
            </a:r>
            <a:endParaRPr lang="fr-FR" i="1" dirty="0">
              <a:solidFill>
                <a:srgbClr val="014F0A"/>
              </a:solidFill>
            </a:endParaRPr>
          </a:p>
          <a:p>
            <a:pPr lvl="1"/>
            <a:r>
              <a:rPr lang="fr-FR" i="1" dirty="0">
                <a:solidFill>
                  <a:srgbClr val="014F0A"/>
                </a:solidFill>
              </a:rPr>
              <a:t>Et nous nous sommes éloignés de tes </a:t>
            </a:r>
            <a:r>
              <a:rPr lang="fr-FR" i="1" dirty="0" smtClean="0">
                <a:solidFill>
                  <a:srgbClr val="014F0A"/>
                </a:solidFill>
              </a:rPr>
              <a:t>commandements</a:t>
            </a:r>
            <a:r>
              <a:rPr lang="fr-FR" i="1" dirty="0">
                <a:solidFill>
                  <a:srgbClr val="014F0A"/>
                </a:solidFill>
              </a:rPr>
              <a:t>, et de tes bons jugements et cela ne nous a pas été profitable, et toi tu es un juste, pour tout ce qui nous arrives, car tu as produit la vérité et nous nous avons agis avec </a:t>
            </a:r>
            <a:r>
              <a:rPr lang="fr-FR" i="1" dirty="0" smtClean="0">
                <a:solidFill>
                  <a:srgbClr val="014F0A"/>
                </a:solidFill>
              </a:rPr>
              <a:t>méchanceté</a:t>
            </a:r>
          </a:p>
          <a:p>
            <a:r>
              <a:rPr lang="fr-FR" b="1" dirty="0" smtClean="0">
                <a:solidFill>
                  <a:schemeClr val="tx1"/>
                </a:solidFill>
              </a:rPr>
              <a:t>Cela s’explique car l’intention n’est pas une action et nous avons pu envisager certains actes, et tout Israël est solidaire, le nous collectif a eu ces intentions, le pardon sera collectif. </a:t>
            </a:r>
            <a:endParaRPr lang="fr-FR" b="1" dirty="0">
              <a:solidFill>
                <a:schemeClr val="tx1"/>
              </a:solidFill>
            </a:endParaRPr>
          </a:p>
        </p:txBody>
      </p:sp>
    </p:spTree>
    <p:extLst>
      <p:ext uri="{BB962C8B-B14F-4D97-AF65-F5344CB8AC3E}">
        <p14:creationId xmlns:p14="http://schemas.microsoft.com/office/powerpoint/2010/main" val="645967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En matière d’impureté la pensée a valeur d’action</a:t>
            </a:r>
            <a:endParaRPr lang="fr-FR" dirty="0"/>
          </a:p>
        </p:txBody>
      </p:sp>
      <p:sp>
        <p:nvSpPr>
          <p:cNvPr id="3" name="Espace réservé du contenu 2"/>
          <p:cNvSpPr>
            <a:spLocks noGrp="1"/>
          </p:cNvSpPr>
          <p:nvPr>
            <p:ph idx="1"/>
          </p:nvPr>
        </p:nvSpPr>
        <p:spPr>
          <a:xfrm>
            <a:off x="1448790" y="1745673"/>
            <a:ext cx="10426535" cy="4916384"/>
          </a:xfrm>
        </p:spPr>
        <p:txBody>
          <a:bodyPr>
            <a:normAutofit/>
          </a:bodyPr>
          <a:lstStyle/>
          <a:p>
            <a:r>
              <a:rPr lang="fr-FR" dirty="0" smtClean="0"/>
              <a:t>Le talmud explique le problème posé </a:t>
            </a:r>
            <a:r>
              <a:rPr lang="fr-FR" dirty="0"/>
              <a:t>par l’impureté </a:t>
            </a:r>
            <a:r>
              <a:rPr lang="fr-FR" dirty="0" err="1"/>
              <a:t>Toumaa</a:t>
            </a:r>
            <a:r>
              <a:rPr lang="fr-FR" dirty="0"/>
              <a:t> </a:t>
            </a:r>
            <a:r>
              <a:rPr lang="he-IL" sz="2000" b="1" dirty="0">
                <a:solidFill>
                  <a:srgbClr val="7030A0"/>
                </a:solidFill>
                <a:latin typeface="David" panose="020E0502060401010101" pitchFamily="34" charset="-79"/>
                <a:cs typeface="David" panose="020E0502060401010101" pitchFamily="34" charset="-79"/>
              </a:rPr>
              <a:t>טֻמְאָה</a:t>
            </a:r>
            <a:r>
              <a:rPr lang="he-IL" dirty="0"/>
              <a:t> </a:t>
            </a:r>
            <a:r>
              <a:rPr lang="fr-FR" dirty="0" smtClean="0"/>
              <a:t>(impuretés</a:t>
            </a:r>
            <a:r>
              <a:rPr lang="fr-FR" dirty="0"/>
              <a:t>)     </a:t>
            </a:r>
            <a:r>
              <a:rPr lang="fr-FR" dirty="0" err="1"/>
              <a:t>Toumaa</a:t>
            </a:r>
            <a:r>
              <a:rPr lang="fr-FR" dirty="0"/>
              <a:t> </a:t>
            </a:r>
            <a:r>
              <a:rPr lang="fr-FR" dirty="0" smtClean="0"/>
              <a:t> </a:t>
            </a:r>
            <a:br>
              <a:rPr lang="fr-FR" dirty="0" smtClean="0"/>
            </a:br>
            <a:r>
              <a:rPr lang="fr-FR" dirty="0" smtClean="0"/>
              <a:t>A partir de quand un objet peut il être souillé ?    - Quand il est fini, c’est-à-dire quand l’artisan </a:t>
            </a:r>
            <a:r>
              <a:rPr lang="fr-FR" dirty="0"/>
              <a:t>lui </a:t>
            </a:r>
            <a:r>
              <a:rPr lang="fr-FR" dirty="0" smtClean="0"/>
              <a:t>a </a:t>
            </a:r>
            <a:r>
              <a:rPr lang="fr-FR" dirty="0"/>
              <a:t>donné sa forme définitive, qu’il </a:t>
            </a:r>
            <a:r>
              <a:rPr lang="fr-FR" dirty="0" smtClean="0"/>
              <a:t>a </a:t>
            </a:r>
            <a:r>
              <a:rPr lang="fr-FR" dirty="0"/>
              <a:t>gravé les motifs s’il y a lieu ou qu’il soit poncé etc. </a:t>
            </a:r>
            <a:r>
              <a:rPr lang="fr-FR" dirty="0" smtClean="0"/>
              <a:t/>
            </a:r>
            <a:br>
              <a:rPr lang="fr-FR" dirty="0" smtClean="0"/>
            </a:br>
            <a:r>
              <a:rPr lang="fr-FR" dirty="0" smtClean="0"/>
              <a:t>Si l’artisan décide d’utiliser l’objet avant sa finition, il peut devenir impure, même s’il ne le fait pas concrètement.  </a:t>
            </a:r>
            <a:r>
              <a:rPr lang="fr-FR" dirty="0"/>
              <a:t>L’intention suffit. </a:t>
            </a:r>
            <a:br>
              <a:rPr lang="fr-FR" dirty="0"/>
            </a:br>
            <a:r>
              <a:rPr lang="fr-FR" dirty="0"/>
              <a:t>Rabbi </a:t>
            </a:r>
            <a:r>
              <a:rPr lang="fr-FR" dirty="0" err="1"/>
              <a:t>Yohannan</a:t>
            </a:r>
            <a:r>
              <a:rPr lang="fr-FR" dirty="0"/>
              <a:t> dit: la pensée, qui rend un objet susceptible de contracter la </a:t>
            </a:r>
            <a:r>
              <a:rPr lang="fr-FR" dirty="0" err="1"/>
              <a:t>Toumaa</a:t>
            </a:r>
            <a:r>
              <a:rPr lang="fr-FR" dirty="0"/>
              <a:t>, est différente de toutes les pensées car elle a force et la valeur d’une action.</a:t>
            </a:r>
          </a:p>
          <a:p>
            <a:r>
              <a:rPr lang="fr-FR" dirty="0" smtClean="0"/>
              <a:t>Une </a:t>
            </a:r>
            <a:r>
              <a:rPr lang="fr-FR" dirty="0"/>
              <a:t>action ne peut être annulée que par une autre action. Une parole ou une pensée n’a pas suffisamment d’impacte pour abroger un acte. </a:t>
            </a:r>
            <a:r>
              <a:rPr lang="fr-FR" dirty="0" err="1"/>
              <a:t>Kidouchin</a:t>
            </a:r>
            <a:r>
              <a:rPr lang="fr-FR" dirty="0"/>
              <a:t> 59a</a:t>
            </a:r>
            <a:r>
              <a:rPr lang="fr-FR" dirty="0" smtClean="0"/>
              <a:t>. </a:t>
            </a:r>
            <a:r>
              <a:rPr lang="fr-FR" dirty="0"/>
              <a:t>La volonté de transgresser est déjà une transgression </a:t>
            </a:r>
          </a:p>
          <a:p>
            <a:r>
              <a:rPr lang="fr-FR" b="1" dirty="0" smtClean="0">
                <a:solidFill>
                  <a:schemeClr val="accent6">
                    <a:lumMod val="50000"/>
                  </a:schemeClr>
                </a:solidFill>
              </a:rPr>
              <a:t>Grande est la </a:t>
            </a:r>
            <a:r>
              <a:rPr lang="fr-FR" b="1" dirty="0" err="1" smtClean="0">
                <a:solidFill>
                  <a:schemeClr val="accent6">
                    <a:lumMod val="50000"/>
                  </a:schemeClr>
                </a:solidFill>
              </a:rPr>
              <a:t>Techouva</a:t>
            </a:r>
            <a:r>
              <a:rPr lang="fr-FR" b="1" dirty="0" smtClean="0">
                <a:solidFill>
                  <a:schemeClr val="accent6">
                    <a:lumMod val="50000"/>
                  </a:schemeClr>
                </a:solidFill>
              </a:rPr>
              <a:t> qui transforme la faute en faute par inadvertance</a:t>
            </a:r>
          </a:p>
          <a:p>
            <a:r>
              <a:rPr lang="fr-FR" b="1" dirty="0" smtClean="0">
                <a:solidFill>
                  <a:schemeClr val="accent6">
                    <a:lumMod val="50000"/>
                  </a:schemeClr>
                </a:solidFill>
              </a:rPr>
              <a:t>Grande est la </a:t>
            </a:r>
            <a:r>
              <a:rPr lang="fr-FR" b="1" dirty="0" err="1" smtClean="0">
                <a:solidFill>
                  <a:schemeClr val="accent6">
                    <a:lumMod val="50000"/>
                  </a:schemeClr>
                </a:solidFill>
              </a:rPr>
              <a:t>Techouva</a:t>
            </a:r>
            <a:r>
              <a:rPr lang="fr-FR" b="1" dirty="0" smtClean="0">
                <a:solidFill>
                  <a:schemeClr val="accent6">
                    <a:lumMod val="50000"/>
                  </a:schemeClr>
                </a:solidFill>
              </a:rPr>
              <a:t> qui transforme la faute volontaire en mérite. (</a:t>
            </a:r>
            <a:r>
              <a:rPr lang="fr-FR" b="1" dirty="0" err="1" smtClean="0">
                <a:solidFill>
                  <a:schemeClr val="accent6">
                    <a:lumMod val="50000"/>
                  </a:schemeClr>
                </a:solidFill>
              </a:rPr>
              <a:t>Rech</a:t>
            </a:r>
            <a:r>
              <a:rPr lang="fr-FR" b="1" dirty="0" smtClean="0">
                <a:solidFill>
                  <a:schemeClr val="accent6">
                    <a:lumMod val="50000"/>
                  </a:schemeClr>
                </a:solidFill>
              </a:rPr>
              <a:t> </a:t>
            </a:r>
            <a:r>
              <a:rPr lang="fr-FR" b="1" dirty="0" err="1" smtClean="0">
                <a:solidFill>
                  <a:schemeClr val="accent6">
                    <a:lumMod val="50000"/>
                  </a:schemeClr>
                </a:solidFill>
              </a:rPr>
              <a:t>Lakish</a:t>
            </a:r>
            <a:r>
              <a:rPr lang="fr-FR" b="1" dirty="0" smtClean="0">
                <a:solidFill>
                  <a:schemeClr val="accent6">
                    <a:lumMod val="50000"/>
                  </a:schemeClr>
                </a:solidFill>
              </a:rPr>
              <a:t>) </a:t>
            </a:r>
            <a:endParaRPr lang="fr-FR" b="1" dirty="0">
              <a:solidFill>
                <a:schemeClr val="accent6">
                  <a:lumMod val="50000"/>
                </a:schemeClr>
              </a:solidFill>
            </a:endParaRPr>
          </a:p>
        </p:txBody>
      </p:sp>
    </p:spTree>
    <p:extLst>
      <p:ext uri="{BB962C8B-B14F-4D97-AF65-F5344CB8AC3E}">
        <p14:creationId xmlns:p14="http://schemas.microsoft.com/office/powerpoint/2010/main" val="263267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pardon est compatible avec le </a:t>
            </a:r>
            <a:r>
              <a:rPr lang="fr-FR" dirty="0" err="1" smtClean="0"/>
              <a:t>judaisme</a:t>
            </a:r>
            <a:r>
              <a:rPr lang="fr-FR" dirty="0" smtClean="0"/>
              <a:t>, c’est une volonté </a:t>
            </a:r>
            <a:endParaRPr lang="fr-FR" dirty="0"/>
          </a:p>
        </p:txBody>
      </p:sp>
      <p:sp>
        <p:nvSpPr>
          <p:cNvPr id="3" name="Espace réservé du contenu 2"/>
          <p:cNvSpPr>
            <a:spLocks noGrp="1"/>
          </p:cNvSpPr>
          <p:nvPr>
            <p:ph idx="1"/>
          </p:nvPr>
        </p:nvSpPr>
        <p:spPr/>
        <p:txBody>
          <a:bodyPr>
            <a:normAutofit lnSpcReduction="10000"/>
          </a:bodyPr>
          <a:lstStyle/>
          <a:p>
            <a:r>
              <a:rPr lang="fr-FR" dirty="0"/>
              <a:t>Le judaïsme, n'est pas un intellectualisme, c'est un volontarisme. </a:t>
            </a:r>
            <a:r>
              <a:rPr lang="fr-FR" dirty="0" smtClean="0"/>
              <a:t>Le </a:t>
            </a:r>
            <a:r>
              <a:rPr lang="fr-FR" dirty="0"/>
              <a:t>pardon est une illustration de la transcendance de la volonté par rapport à la raison, et ce n'est pas la raison qui décide</a:t>
            </a:r>
            <a:r>
              <a:rPr lang="fr-FR" dirty="0" smtClean="0"/>
              <a:t>.</a:t>
            </a:r>
          </a:p>
          <a:p>
            <a:pPr fontAlgn="base"/>
            <a:r>
              <a:rPr lang="fr-FR" dirty="0" smtClean="0"/>
              <a:t>Nous avons l’obligation de faire l’effort de pardonner. Même si en hébreu moderne, pour dire «pardon»  on dit  </a:t>
            </a:r>
            <a:r>
              <a:rPr lang="he-IL" sz="2000" b="1" dirty="0">
                <a:latin typeface="David" panose="020E0502060401010101" pitchFamily="34" charset="-79"/>
                <a:cs typeface="David" panose="020E0502060401010101" pitchFamily="34" charset="-79"/>
              </a:rPr>
              <a:t>סְלִיחָה</a:t>
            </a:r>
            <a:r>
              <a:rPr lang="he-IL" sz="2000" dirty="0">
                <a:latin typeface="David" panose="020E0502060401010101" pitchFamily="34" charset="-79"/>
                <a:cs typeface="David" panose="020E0502060401010101" pitchFamily="34" charset="-79"/>
              </a:rPr>
              <a:t> </a:t>
            </a:r>
            <a:r>
              <a:rPr lang="fr-FR" dirty="0" smtClean="0"/>
              <a:t>   qui a le sens d’occulter, d’oublier l’outrage, nous savons que c’est faux. On oublie jamais.   </a:t>
            </a:r>
            <a:endParaRPr lang="fr-FR" dirty="0" smtClean="0"/>
          </a:p>
          <a:p>
            <a:pPr fontAlgn="base"/>
            <a:r>
              <a:rPr lang="fr-FR" dirty="0" smtClean="0"/>
              <a:t>Nous nous construisons, nous couvrons le passé, (</a:t>
            </a:r>
            <a:r>
              <a:rPr lang="fr-FR" dirty="0" err="1" smtClean="0"/>
              <a:t>Kapara</a:t>
            </a:r>
            <a:r>
              <a:rPr lang="fr-FR" dirty="0" smtClean="0"/>
              <a:t>) afin de bâtir dessus, notre vie est une accumulation verticale, nous nous enrichissons de nos échecs. </a:t>
            </a:r>
          </a:p>
          <a:p>
            <a:pPr fontAlgn="base"/>
            <a:r>
              <a:rPr lang="fr-FR" dirty="0" smtClean="0"/>
              <a:t>Le  jour de kippour Dieu pardonnera à ceux qui font leur retour (</a:t>
            </a:r>
            <a:r>
              <a:rPr lang="fr-FR" dirty="0" err="1" smtClean="0"/>
              <a:t>Techouva</a:t>
            </a:r>
            <a:r>
              <a:rPr lang="fr-FR" dirty="0" smtClean="0"/>
              <a:t>), pour les fautes commis à son égard, mais seul l’homme a la capacité de pardonner à celui qui aura tenté de réparer sa faute. </a:t>
            </a:r>
            <a:endParaRPr lang="fr-FR" dirty="0"/>
          </a:p>
        </p:txBody>
      </p:sp>
    </p:spTree>
    <p:extLst>
      <p:ext uri="{BB962C8B-B14F-4D97-AF65-F5344CB8AC3E}">
        <p14:creationId xmlns:p14="http://schemas.microsoft.com/office/powerpoint/2010/main" val="30883679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pardon est une utopie</a:t>
            </a:r>
            <a:endParaRPr lang="fr-FR" dirty="0"/>
          </a:p>
        </p:txBody>
      </p:sp>
      <p:sp>
        <p:nvSpPr>
          <p:cNvPr id="3" name="Espace réservé du contenu 2"/>
          <p:cNvSpPr>
            <a:spLocks noGrp="1"/>
          </p:cNvSpPr>
          <p:nvPr>
            <p:ph idx="1"/>
          </p:nvPr>
        </p:nvSpPr>
        <p:spPr>
          <a:xfrm>
            <a:off x="2422566" y="1658587"/>
            <a:ext cx="9769434" cy="4718462"/>
          </a:xfrm>
        </p:spPr>
        <p:txBody>
          <a:bodyPr>
            <a:normAutofit fontScale="92500" lnSpcReduction="20000"/>
          </a:bodyPr>
          <a:lstStyle/>
          <a:p>
            <a:r>
              <a:rPr lang="fr-FR" dirty="0" smtClean="0"/>
              <a:t>On trouve dans la torah de nombreux mots pour désigner le pardon,</a:t>
            </a:r>
            <a:br>
              <a:rPr lang="fr-FR" dirty="0" smtClean="0"/>
            </a:br>
            <a:r>
              <a:rPr lang="fr-FR" dirty="0" smtClean="0">
                <a:solidFill>
                  <a:srgbClr val="7030A0"/>
                </a:solidFill>
              </a:rPr>
              <a:t> </a:t>
            </a:r>
            <a:r>
              <a:rPr lang="he-IL" sz="2400" b="1" dirty="0">
                <a:solidFill>
                  <a:srgbClr val="7030A0"/>
                </a:solidFill>
                <a:latin typeface="David" panose="020E0502060401010101" pitchFamily="34" charset="-79"/>
                <a:cs typeface="David" panose="020E0502060401010101" pitchFamily="34" charset="-79"/>
              </a:rPr>
              <a:t>נְשֻׂא </a:t>
            </a:r>
            <a:r>
              <a:rPr lang="he-IL" sz="2400" b="1" dirty="0" smtClean="0">
                <a:solidFill>
                  <a:srgbClr val="7030A0"/>
                </a:solidFill>
                <a:latin typeface="David" panose="020E0502060401010101" pitchFamily="34" charset="-79"/>
                <a:cs typeface="David" panose="020E0502060401010101" pitchFamily="34" charset="-79"/>
              </a:rPr>
              <a:t>עָוֺון</a:t>
            </a:r>
            <a:r>
              <a:rPr lang="fr-FR" sz="2400" b="1" dirty="0" smtClean="0">
                <a:solidFill>
                  <a:srgbClr val="7030A0"/>
                </a:solidFill>
                <a:latin typeface="David" panose="020E0502060401010101" pitchFamily="34" charset="-79"/>
                <a:cs typeface="David" panose="020E0502060401010101" pitchFamily="34" charset="-79"/>
              </a:rPr>
              <a:t> </a:t>
            </a:r>
            <a:r>
              <a:rPr lang="fr-FR" b="1" dirty="0" err="1" smtClean="0">
                <a:solidFill>
                  <a:srgbClr val="7030A0"/>
                </a:solidFill>
                <a:latin typeface="David" panose="020E0502060401010101" pitchFamily="34" charset="-79"/>
                <a:cs typeface="David" panose="020E0502060401010101" pitchFamily="34" charset="-79"/>
              </a:rPr>
              <a:t>Néssou</a:t>
            </a:r>
            <a:r>
              <a:rPr lang="fr-FR" b="1" dirty="0" smtClean="0">
                <a:solidFill>
                  <a:srgbClr val="7030A0"/>
                </a:solidFill>
                <a:latin typeface="David" panose="020E0502060401010101" pitchFamily="34" charset="-79"/>
                <a:cs typeface="David" panose="020E0502060401010101" pitchFamily="34" charset="-79"/>
              </a:rPr>
              <a:t> </a:t>
            </a:r>
            <a:r>
              <a:rPr lang="fr-FR" b="1" dirty="0" err="1" smtClean="0">
                <a:solidFill>
                  <a:srgbClr val="7030A0"/>
                </a:solidFill>
                <a:latin typeface="David" panose="020E0502060401010101" pitchFamily="34" charset="-79"/>
                <a:cs typeface="David" panose="020E0502060401010101" pitchFamily="34" charset="-79"/>
              </a:rPr>
              <a:t>Avone</a:t>
            </a:r>
            <a:r>
              <a:rPr lang="fr-FR" b="1" dirty="0" smtClean="0">
                <a:solidFill>
                  <a:srgbClr val="7030A0"/>
                </a:solidFill>
                <a:latin typeface="David" panose="020E0502060401010101" pitchFamily="34" charset="-79"/>
                <a:cs typeface="David" panose="020E0502060401010101" pitchFamily="34" charset="-79"/>
              </a:rPr>
              <a:t>  </a:t>
            </a:r>
            <a:r>
              <a:rPr lang="fr-FR" dirty="0" smtClean="0"/>
              <a:t>« porter le péché »   </a:t>
            </a:r>
            <a:r>
              <a:rPr lang="fr-FR" dirty="0" err="1" smtClean="0"/>
              <a:t>Nissa</a:t>
            </a:r>
            <a:r>
              <a:rPr lang="fr-FR" dirty="0" smtClean="0"/>
              <a:t> </a:t>
            </a:r>
            <a:r>
              <a:rPr lang="fr-FR" dirty="0" err="1" smtClean="0"/>
              <a:t>Avone</a:t>
            </a:r>
            <a:r>
              <a:rPr lang="fr-FR" dirty="0" smtClean="0"/>
              <a:t> </a:t>
            </a:r>
            <a:br>
              <a:rPr lang="fr-FR" dirty="0" smtClean="0"/>
            </a:br>
            <a:r>
              <a:rPr lang="he-IL" dirty="0">
                <a:solidFill>
                  <a:srgbClr val="7030A0"/>
                </a:solidFill>
              </a:rPr>
              <a:t> </a:t>
            </a:r>
            <a:r>
              <a:rPr lang="he-IL" b="1" dirty="0">
                <a:solidFill>
                  <a:srgbClr val="7030A0"/>
                </a:solidFill>
                <a:latin typeface="David" panose="020E0502060401010101" pitchFamily="34" charset="-79"/>
                <a:cs typeface="David" panose="020E0502060401010101" pitchFamily="34" charset="-79"/>
              </a:rPr>
              <a:t>ו</a:t>
            </a:r>
            <a:r>
              <a:rPr lang="he-IL" sz="2400" b="1" dirty="0">
                <a:solidFill>
                  <a:srgbClr val="7030A0"/>
                </a:solidFill>
                <a:latin typeface="David" panose="020E0502060401010101" pitchFamily="34" charset="-79"/>
                <a:cs typeface="David" panose="020E0502060401010101" pitchFamily="34" charset="-79"/>
              </a:rPr>
              <a:t>ְנִסְלַח </a:t>
            </a:r>
            <a:r>
              <a:rPr lang="he-IL" sz="2400" b="1" dirty="0" smtClean="0">
                <a:solidFill>
                  <a:srgbClr val="7030A0"/>
                </a:solidFill>
                <a:latin typeface="David" panose="020E0502060401010101" pitchFamily="34" charset="-79"/>
                <a:cs typeface="David" panose="020E0502060401010101" pitchFamily="34" charset="-79"/>
              </a:rPr>
              <a:t>לוֹ</a:t>
            </a:r>
            <a:r>
              <a:rPr lang="fr-FR" sz="2400" b="1" dirty="0" smtClean="0">
                <a:solidFill>
                  <a:srgbClr val="7030A0"/>
                </a:solidFill>
                <a:latin typeface="David" panose="020E0502060401010101" pitchFamily="34" charset="-79"/>
                <a:cs typeface="David" panose="020E0502060401010101" pitchFamily="34" charset="-79"/>
              </a:rPr>
              <a:t>    </a:t>
            </a:r>
            <a:r>
              <a:rPr lang="fr-FR" b="1" dirty="0" smtClean="0">
                <a:solidFill>
                  <a:srgbClr val="7030A0"/>
                </a:solidFill>
                <a:latin typeface="David" panose="020E0502060401010101" pitchFamily="34" charset="-79"/>
                <a:cs typeface="David" panose="020E0502060401010101" pitchFamily="34" charset="-79"/>
              </a:rPr>
              <a:t>Vé </a:t>
            </a:r>
            <a:r>
              <a:rPr lang="fr-FR" b="1" dirty="0" err="1" smtClean="0">
                <a:solidFill>
                  <a:srgbClr val="7030A0"/>
                </a:solidFill>
                <a:latin typeface="David" panose="020E0502060401010101" pitchFamily="34" charset="-79"/>
                <a:cs typeface="David" panose="020E0502060401010101" pitchFamily="34" charset="-79"/>
              </a:rPr>
              <a:t>Nislakh</a:t>
            </a:r>
            <a:r>
              <a:rPr lang="fr-FR" b="1" dirty="0" smtClean="0">
                <a:solidFill>
                  <a:srgbClr val="7030A0"/>
                </a:solidFill>
                <a:latin typeface="David" panose="020E0502060401010101" pitchFamily="34" charset="-79"/>
                <a:cs typeface="David" panose="020E0502060401010101" pitchFamily="34" charset="-79"/>
              </a:rPr>
              <a:t>  </a:t>
            </a:r>
            <a:r>
              <a:rPr lang="fr-FR" dirty="0" smtClean="0"/>
              <a:t>Et il lui pardonnera </a:t>
            </a:r>
            <a:br>
              <a:rPr lang="fr-FR" dirty="0" smtClean="0"/>
            </a:br>
            <a:r>
              <a:rPr lang="he-IL" sz="2400" b="1" dirty="0">
                <a:solidFill>
                  <a:srgbClr val="7030A0"/>
                </a:solidFill>
                <a:latin typeface="David" panose="020E0502060401010101" pitchFamily="34" charset="-79"/>
                <a:cs typeface="David" panose="020E0502060401010101" pitchFamily="34" charset="-79"/>
              </a:rPr>
              <a:t>לְכַפֵּר, </a:t>
            </a:r>
            <a:r>
              <a:rPr lang="he-IL" sz="2400" b="1" dirty="0" smtClean="0">
                <a:solidFill>
                  <a:srgbClr val="7030A0"/>
                </a:solidFill>
                <a:latin typeface="David" panose="020E0502060401010101" pitchFamily="34" charset="-79"/>
                <a:cs typeface="David" panose="020E0502060401010101" pitchFamily="34" charset="-79"/>
              </a:rPr>
              <a:t>עֲלֵיכֶם</a:t>
            </a:r>
            <a:r>
              <a:rPr lang="he-IL" sz="2400" b="1" dirty="0">
                <a:solidFill>
                  <a:srgbClr val="7030A0"/>
                </a:solidFill>
                <a:latin typeface="David" panose="020E0502060401010101" pitchFamily="34" charset="-79"/>
                <a:cs typeface="David" panose="020E0502060401010101" pitchFamily="34" charset="-79"/>
              </a:rPr>
              <a:t> </a:t>
            </a:r>
            <a:r>
              <a:rPr lang="fr-FR" sz="2400" b="1" dirty="0" smtClean="0">
                <a:solidFill>
                  <a:srgbClr val="7030A0"/>
                </a:solidFill>
                <a:latin typeface="David" panose="020E0502060401010101" pitchFamily="34" charset="-79"/>
                <a:cs typeface="David" panose="020E0502060401010101" pitchFamily="34" charset="-79"/>
              </a:rPr>
              <a:t>  </a:t>
            </a:r>
            <a:r>
              <a:rPr lang="fr-FR" sz="2000" b="1" dirty="0" smtClean="0">
                <a:solidFill>
                  <a:srgbClr val="7030A0"/>
                </a:solidFill>
                <a:latin typeface="David" panose="020E0502060401010101" pitchFamily="34" charset="-79"/>
                <a:cs typeface="David" panose="020E0502060401010101" pitchFamily="34" charset="-79"/>
              </a:rPr>
              <a:t>Le </a:t>
            </a:r>
            <a:r>
              <a:rPr lang="fr-FR" sz="2000" b="1" dirty="0" err="1" smtClean="0">
                <a:solidFill>
                  <a:srgbClr val="7030A0"/>
                </a:solidFill>
                <a:latin typeface="David" panose="020E0502060401010101" pitchFamily="34" charset="-79"/>
                <a:cs typeface="David" panose="020E0502060401010101" pitchFamily="34" charset="-79"/>
              </a:rPr>
              <a:t>khaper</a:t>
            </a:r>
            <a:r>
              <a:rPr lang="fr-FR" sz="2000" b="1" dirty="0" smtClean="0">
                <a:solidFill>
                  <a:srgbClr val="7030A0"/>
                </a:solidFill>
                <a:latin typeface="David" panose="020E0502060401010101" pitchFamily="34" charset="-79"/>
                <a:cs typeface="David" panose="020E0502060401010101" pitchFamily="34" charset="-79"/>
              </a:rPr>
              <a:t> </a:t>
            </a:r>
            <a:r>
              <a:rPr lang="fr-FR" sz="2000" b="1" dirty="0" err="1" smtClean="0">
                <a:solidFill>
                  <a:srgbClr val="7030A0"/>
                </a:solidFill>
                <a:latin typeface="David" panose="020E0502060401010101" pitchFamily="34" charset="-79"/>
                <a:cs typeface="David" panose="020E0502060401010101" pitchFamily="34" charset="-79"/>
              </a:rPr>
              <a:t>alékhem</a:t>
            </a:r>
            <a:r>
              <a:rPr lang="fr-FR" sz="2000" b="1" dirty="0" smtClean="0">
                <a:solidFill>
                  <a:srgbClr val="7030A0"/>
                </a:solidFill>
                <a:latin typeface="David" panose="020E0502060401010101" pitchFamily="34" charset="-79"/>
                <a:cs typeface="David" panose="020E0502060401010101" pitchFamily="34" charset="-79"/>
              </a:rPr>
              <a:t>  </a:t>
            </a:r>
            <a:r>
              <a:rPr lang="fr-FR" sz="2000" dirty="0" smtClean="0">
                <a:solidFill>
                  <a:schemeClr val="tx1"/>
                </a:solidFill>
                <a:latin typeface="+mj-lt"/>
                <a:cs typeface="David" panose="020E0502060401010101" pitchFamily="34" charset="-79"/>
              </a:rPr>
              <a:t>pour vous couvrir </a:t>
            </a:r>
            <a:br>
              <a:rPr lang="fr-FR" sz="2000" dirty="0" smtClean="0">
                <a:solidFill>
                  <a:schemeClr val="tx1"/>
                </a:solidFill>
                <a:latin typeface="+mj-lt"/>
                <a:cs typeface="David" panose="020E0502060401010101" pitchFamily="34" charset="-79"/>
              </a:rPr>
            </a:br>
            <a:r>
              <a:rPr lang="he-IL" sz="2400" dirty="0" smtClean="0">
                <a:solidFill>
                  <a:srgbClr val="7030A0"/>
                </a:solidFill>
                <a:latin typeface="David" panose="020E0502060401010101" pitchFamily="34" charset="-79"/>
                <a:cs typeface="David" panose="020E0502060401010101" pitchFamily="34" charset="-79"/>
              </a:rPr>
              <a:t>א</a:t>
            </a:r>
            <a:r>
              <a:rPr lang="he-IL" sz="2400" dirty="0">
                <a:solidFill>
                  <a:srgbClr val="7030A0"/>
                </a:solidFill>
                <a:latin typeface="David" panose="020E0502060401010101" pitchFamily="34" charset="-79"/>
                <a:cs typeface="David" panose="020E0502060401010101" pitchFamily="34" charset="-79"/>
              </a:rPr>
              <a:t> </a:t>
            </a:r>
            <a:r>
              <a:rPr lang="he-IL" sz="2400" b="1" dirty="0">
                <a:solidFill>
                  <a:srgbClr val="7030A0"/>
                </a:solidFill>
                <a:latin typeface="David" panose="020E0502060401010101" pitchFamily="34" charset="-79"/>
                <a:cs typeface="David" panose="020E0502060401010101" pitchFamily="34" charset="-79"/>
              </a:rPr>
              <a:t> </a:t>
            </a:r>
            <a:r>
              <a:rPr lang="he-IL" sz="2400" b="1" dirty="0" smtClean="0">
                <a:solidFill>
                  <a:srgbClr val="7030A0"/>
                </a:solidFill>
                <a:latin typeface="David" panose="020E0502060401010101" pitchFamily="34" charset="-79"/>
                <a:cs typeface="David" panose="020E0502060401010101" pitchFamily="34" charset="-79"/>
              </a:rPr>
              <a:t>אַשְׁרֵי </a:t>
            </a:r>
            <a:r>
              <a:rPr lang="he-IL" sz="2400" b="1" dirty="0">
                <a:solidFill>
                  <a:srgbClr val="7030A0"/>
                </a:solidFill>
                <a:latin typeface="David" panose="020E0502060401010101" pitchFamily="34" charset="-79"/>
                <a:cs typeface="David" panose="020E0502060401010101" pitchFamily="34" charset="-79"/>
              </a:rPr>
              <a:t>נְשׂוּי-פֶּשַׁע; כְּסוּי חֲטָאָה</a:t>
            </a:r>
            <a:r>
              <a:rPr lang="he-IL" sz="2400" dirty="0" smtClean="0">
                <a:solidFill>
                  <a:srgbClr val="7030A0"/>
                </a:solidFill>
                <a:latin typeface="David" panose="020E0502060401010101" pitchFamily="34" charset="-79"/>
                <a:cs typeface="David" panose="020E0502060401010101" pitchFamily="34" charset="-79"/>
              </a:rPr>
              <a:t>.</a:t>
            </a:r>
            <a:r>
              <a:rPr lang="fr-FR" sz="2400" dirty="0" smtClean="0">
                <a:solidFill>
                  <a:srgbClr val="7030A0"/>
                </a:solidFill>
                <a:latin typeface="David" panose="020E0502060401010101" pitchFamily="34" charset="-79"/>
                <a:cs typeface="David" panose="020E0502060401010101" pitchFamily="34" charset="-79"/>
              </a:rPr>
              <a:t> </a:t>
            </a:r>
            <a:r>
              <a:rPr lang="fr-FR" dirty="0" smtClean="0">
                <a:solidFill>
                  <a:srgbClr val="7030A0"/>
                </a:solidFill>
                <a:latin typeface="David" panose="020E0502060401010101" pitchFamily="34" charset="-79"/>
                <a:cs typeface="David" panose="020E0502060401010101" pitchFamily="34" charset="-79"/>
              </a:rPr>
              <a:t>Ps32-1  </a:t>
            </a:r>
            <a:r>
              <a:rPr lang="fr-FR" dirty="0" err="1" smtClean="0">
                <a:solidFill>
                  <a:srgbClr val="7030A0"/>
                </a:solidFill>
                <a:latin typeface="David" panose="020E0502060401010101" pitchFamily="34" charset="-79"/>
                <a:cs typeface="David" panose="020E0502060401010101" pitchFamily="34" charset="-79"/>
              </a:rPr>
              <a:t>Achrei</a:t>
            </a:r>
            <a:r>
              <a:rPr lang="fr-FR" dirty="0" smtClean="0">
                <a:solidFill>
                  <a:srgbClr val="7030A0"/>
                </a:solidFill>
                <a:latin typeface="David" panose="020E0502060401010101" pitchFamily="34" charset="-79"/>
                <a:cs typeface="David" panose="020E0502060401010101" pitchFamily="34" charset="-79"/>
              </a:rPr>
              <a:t> </a:t>
            </a:r>
            <a:r>
              <a:rPr lang="fr-FR" dirty="0" err="1" smtClean="0">
                <a:solidFill>
                  <a:srgbClr val="7030A0"/>
                </a:solidFill>
                <a:latin typeface="David" panose="020E0502060401010101" pitchFamily="34" charset="-79"/>
                <a:cs typeface="David" panose="020E0502060401010101" pitchFamily="34" charset="-79"/>
              </a:rPr>
              <a:t>Nsouyi</a:t>
            </a:r>
            <a:r>
              <a:rPr lang="fr-FR" dirty="0" smtClean="0">
                <a:solidFill>
                  <a:srgbClr val="7030A0"/>
                </a:solidFill>
                <a:latin typeface="David" panose="020E0502060401010101" pitchFamily="34" charset="-79"/>
                <a:cs typeface="David" panose="020E0502060401010101" pitchFamily="34" charset="-79"/>
              </a:rPr>
              <a:t> Pecha, </a:t>
            </a:r>
            <a:r>
              <a:rPr lang="fr-FR" dirty="0" err="1" smtClean="0">
                <a:solidFill>
                  <a:srgbClr val="7030A0"/>
                </a:solidFill>
                <a:latin typeface="David" panose="020E0502060401010101" pitchFamily="34" charset="-79"/>
                <a:cs typeface="David" panose="020E0502060401010101" pitchFamily="34" charset="-79"/>
              </a:rPr>
              <a:t>Cesouyi</a:t>
            </a:r>
            <a:r>
              <a:rPr lang="fr-FR" dirty="0" smtClean="0">
                <a:solidFill>
                  <a:srgbClr val="7030A0"/>
                </a:solidFill>
                <a:latin typeface="David" panose="020E0502060401010101" pitchFamily="34" charset="-79"/>
                <a:cs typeface="David" panose="020E0502060401010101" pitchFamily="34" charset="-79"/>
              </a:rPr>
              <a:t> ‘</a:t>
            </a:r>
            <a:r>
              <a:rPr lang="fr-FR" dirty="0" err="1" smtClean="0">
                <a:solidFill>
                  <a:srgbClr val="7030A0"/>
                </a:solidFill>
                <a:latin typeface="David" panose="020E0502060401010101" pitchFamily="34" charset="-79"/>
                <a:cs typeface="David" panose="020E0502060401010101" pitchFamily="34" charset="-79"/>
              </a:rPr>
              <a:t>hataha</a:t>
            </a:r>
            <a:r>
              <a:rPr lang="fr-FR" sz="2400" dirty="0" smtClean="0">
                <a:solidFill>
                  <a:srgbClr val="7030A0"/>
                </a:solidFill>
                <a:latin typeface="David" panose="020E0502060401010101" pitchFamily="34" charset="-79"/>
                <a:cs typeface="David" panose="020E0502060401010101" pitchFamily="34" charset="-79"/>
              </a:rPr>
              <a:t> </a:t>
            </a:r>
            <a:br>
              <a:rPr lang="fr-FR" sz="2400" dirty="0" smtClean="0">
                <a:solidFill>
                  <a:srgbClr val="7030A0"/>
                </a:solidFill>
                <a:latin typeface="David" panose="020E0502060401010101" pitchFamily="34" charset="-79"/>
                <a:cs typeface="David" panose="020E0502060401010101" pitchFamily="34" charset="-79"/>
              </a:rPr>
            </a:br>
            <a:r>
              <a:rPr lang="fr-FR" sz="2400" dirty="0" smtClean="0">
                <a:solidFill>
                  <a:srgbClr val="7030A0"/>
                </a:solidFill>
                <a:latin typeface="David" panose="020E0502060401010101" pitchFamily="34" charset="-79"/>
                <a:cs typeface="David" panose="020E0502060401010101" pitchFamily="34" charset="-79"/>
              </a:rPr>
              <a:t>   </a:t>
            </a:r>
            <a:r>
              <a:rPr lang="fr-FR" dirty="0"/>
              <a:t> Heureux celui dont les fautes sont remises, dont les péchés sont </a:t>
            </a:r>
            <a:r>
              <a:rPr lang="fr-FR" dirty="0" smtClean="0"/>
              <a:t>couverts</a:t>
            </a:r>
          </a:p>
          <a:p>
            <a:r>
              <a:rPr lang="fr-FR" dirty="0" smtClean="0">
                <a:solidFill>
                  <a:schemeClr val="tx1"/>
                </a:solidFill>
                <a:latin typeface="+mj-lt"/>
                <a:cs typeface="David" panose="020E0502060401010101" pitchFamily="34" charset="-79"/>
              </a:rPr>
              <a:t>Le pardon en fait n’est pas humain </a:t>
            </a:r>
            <a:br>
              <a:rPr lang="fr-FR" dirty="0" smtClean="0">
                <a:solidFill>
                  <a:schemeClr val="tx1"/>
                </a:solidFill>
                <a:latin typeface="+mj-lt"/>
                <a:cs typeface="David" panose="020E0502060401010101" pitchFamily="34" charset="-79"/>
              </a:rPr>
            </a:br>
            <a:r>
              <a:rPr lang="fr-FR" dirty="0" smtClean="0">
                <a:solidFill>
                  <a:schemeClr val="tx1"/>
                </a:solidFill>
                <a:latin typeface="+mj-lt"/>
                <a:cs typeface="David" panose="020E0502060401010101" pitchFamily="34" charset="-79"/>
              </a:rPr>
              <a:t>- Pas juridique ni légal =&gt; le tribunal acquitte ou condamne, mais est juste, le pardon n’est pas juste.</a:t>
            </a:r>
            <a:br>
              <a:rPr lang="fr-FR" dirty="0" smtClean="0">
                <a:solidFill>
                  <a:schemeClr val="tx1"/>
                </a:solidFill>
                <a:latin typeface="+mj-lt"/>
                <a:cs typeface="David" panose="020E0502060401010101" pitchFamily="34" charset="-79"/>
              </a:rPr>
            </a:br>
            <a:r>
              <a:rPr lang="fr-FR" dirty="0" smtClean="0">
                <a:solidFill>
                  <a:schemeClr val="tx1"/>
                </a:solidFill>
                <a:latin typeface="+mj-lt"/>
                <a:cs typeface="David" panose="020E0502060401010101" pitchFamily="34" charset="-79"/>
              </a:rPr>
              <a:t>- Dans la vie sociale, pardonner serait encourager le vice. Pourquoi ne pas recommencer ? </a:t>
            </a:r>
          </a:p>
          <a:p>
            <a:r>
              <a:rPr lang="fr-FR" dirty="0" smtClean="0">
                <a:solidFill>
                  <a:schemeClr val="tx1"/>
                </a:solidFill>
                <a:latin typeface="+mj-lt"/>
                <a:cs typeface="David" panose="020E0502060401010101" pitchFamily="34" charset="-79"/>
              </a:rPr>
              <a:t>Même Dieu a du rajouter la miséricorde à la justice pour pardonner. </a:t>
            </a:r>
            <a:br>
              <a:rPr lang="fr-FR" dirty="0" smtClean="0">
                <a:solidFill>
                  <a:schemeClr val="tx1"/>
                </a:solidFill>
                <a:latin typeface="+mj-lt"/>
                <a:cs typeface="David" panose="020E0502060401010101" pitchFamily="34" charset="-79"/>
              </a:rPr>
            </a:br>
            <a:r>
              <a:rPr lang="fr-FR" dirty="0" smtClean="0">
                <a:solidFill>
                  <a:schemeClr val="tx1"/>
                </a:solidFill>
                <a:latin typeface="+mj-lt"/>
                <a:cs typeface="David" panose="020E0502060401010101" pitchFamily="34" charset="-79"/>
              </a:rPr>
              <a:t>Noé était juste dans sa génération au yeux de Dieu, et a obtenu grâce aux yeux du Seigneur. </a:t>
            </a:r>
          </a:p>
          <a:p>
            <a:r>
              <a:rPr lang="fr-FR" dirty="0">
                <a:solidFill>
                  <a:schemeClr val="tx1"/>
                </a:solidFill>
                <a:latin typeface="+mj-lt"/>
                <a:cs typeface="David" panose="020E0502060401010101" pitchFamily="34" charset="-79"/>
              </a:rPr>
              <a:t>Pour pardonner, il faut faire appel à une espérance, à une attente, à une spiritualité au </a:t>
            </a:r>
            <a:r>
              <a:rPr lang="fr-FR" dirty="0" smtClean="0">
                <a:solidFill>
                  <a:schemeClr val="tx1"/>
                </a:solidFill>
                <a:latin typeface="+mj-lt"/>
                <a:cs typeface="David" panose="020E0502060401010101" pitchFamily="34" charset="-79"/>
              </a:rPr>
              <a:t>de la </a:t>
            </a:r>
            <a:r>
              <a:rPr lang="fr-FR" dirty="0">
                <a:solidFill>
                  <a:schemeClr val="tx1"/>
                </a:solidFill>
                <a:latin typeface="+mj-lt"/>
                <a:cs typeface="David" panose="020E0502060401010101" pitchFamily="34" charset="-79"/>
              </a:rPr>
              <a:t>de la pensée</a:t>
            </a:r>
            <a:r>
              <a:rPr lang="fr-FR" dirty="0" smtClean="0">
                <a:solidFill>
                  <a:schemeClr val="tx1"/>
                </a:solidFill>
                <a:latin typeface="+mj-lt"/>
                <a:cs typeface="David" panose="020E0502060401010101" pitchFamily="34" charset="-79"/>
              </a:rPr>
              <a:t>.. </a:t>
            </a:r>
            <a:r>
              <a:rPr lang="fr-FR" dirty="0">
                <a:solidFill>
                  <a:schemeClr val="tx1"/>
                </a:solidFill>
                <a:latin typeface="+mj-lt"/>
                <a:cs typeface="David" panose="020E0502060401010101" pitchFamily="34" charset="-79"/>
              </a:rPr>
              <a:t>Le pardon est un acte de volonté, c'est à dire que la volonté est transcendant à la raison, et c'est elle qui décide, par rapport à des valeurs qui transcende les idées, les concepts. </a:t>
            </a:r>
            <a:r>
              <a:rPr lang="fr-FR" dirty="0" smtClean="0">
                <a:solidFill>
                  <a:schemeClr val="tx1"/>
                </a:solidFill>
                <a:latin typeface="+mj-lt"/>
                <a:cs typeface="David" panose="020E0502060401010101" pitchFamily="34" charset="-79"/>
              </a:rPr>
              <a:t> (Armand </a:t>
            </a:r>
            <a:r>
              <a:rPr lang="fr-FR" dirty="0" err="1" smtClean="0">
                <a:solidFill>
                  <a:schemeClr val="tx1"/>
                </a:solidFill>
                <a:latin typeface="+mj-lt"/>
                <a:cs typeface="David" panose="020E0502060401010101" pitchFamily="34" charset="-79"/>
              </a:rPr>
              <a:t>Abécassis</a:t>
            </a:r>
            <a:r>
              <a:rPr lang="fr-FR" dirty="0" smtClean="0">
                <a:solidFill>
                  <a:schemeClr val="tx1"/>
                </a:solidFill>
                <a:latin typeface="+mj-lt"/>
                <a:cs typeface="David" panose="020E0502060401010101" pitchFamily="34" charset="-79"/>
              </a:rPr>
              <a:t>) </a:t>
            </a:r>
            <a:br>
              <a:rPr lang="fr-FR" dirty="0" smtClean="0">
                <a:solidFill>
                  <a:schemeClr val="tx1"/>
                </a:solidFill>
                <a:latin typeface="+mj-lt"/>
                <a:cs typeface="David" panose="020E0502060401010101" pitchFamily="34" charset="-79"/>
              </a:rPr>
            </a:br>
            <a:r>
              <a:rPr lang="fr-FR" dirty="0" smtClean="0">
                <a:solidFill>
                  <a:schemeClr val="tx1"/>
                </a:solidFill>
                <a:latin typeface="+mj-lt"/>
                <a:cs typeface="David" panose="020E0502060401010101" pitchFamily="34" charset="-79"/>
              </a:rPr>
              <a:t> </a:t>
            </a:r>
          </a:p>
        </p:txBody>
      </p:sp>
    </p:spTree>
    <p:extLst>
      <p:ext uri="{BB962C8B-B14F-4D97-AF65-F5344CB8AC3E}">
        <p14:creationId xmlns:p14="http://schemas.microsoft.com/office/powerpoint/2010/main" val="28554297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pardon </a:t>
            </a:r>
            <a:r>
              <a:rPr lang="fr-FR" dirty="0" smtClean="0"/>
              <a:t>n’est possible qu’après </a:t>
            </a:r>
            <a:r>
              <a:rPr lang="fr-FR" dirty="0" err="1" smtClean="0"/>
              <a:t>Techouva</a:t>
            </a:r>
            <a:r>
              <a:rPr lang="fr-FR" dirty="0" smtClean="0"/>
              <a:t>,</a:t>
            </a:r>
            <a:r>
              <a:rPr lang="fr-FR" dirty="0" smtClean="0"/>
              <a:t> la faute est inexcusable </a:t>
            </a:r>
            <a:endParaRPr lang="fr-FR" dirty="0"/>
          </a:p>
        </p:txBody>
      </p:sp>
      <p:sp>
        <p:nvSpPr>
          <p:cNvPr id="3" name="Espace réservé du contenu 2"/>
          <p:cNvSpPr>
            <a:spLocks noGrp="1"/>
          </p:cNvSpPr>
          <p:nvPr>
            <p:ph idx="1"/>
          </p:nvPr>
        </p:nvSpPr>
        <p:spPr/>
        <p:txBody>
          <a:bodyPr>
            <a:normAutofit/>
          </a:bodyPr>
          <a:lstStyle/>
          <a:p>
            <a:r>
              <a:rPr lang="fr-FR" dirty="0" smtClean="0"/>
              <a:t> </a:t>
            </a:r>
            <a:r>
              <a:rPr lang="fr-FR" dirty="0" smtClean="0"/>
              <a:t>N'étant </a:t>
            </a:r>
            <a:r>
              <a:rPr lang="fr-FR" dirty="0"/>
              <a:t>pas à la hauteur de l'appel, j'ai cassé la relation, et volontairement agit contre la relation, quelque chose s'est très mal passé, à cause de moi. J'ai commis des actes inexcusables. Pour relancer la relation, j'ai demandé pardon. Le pardon est dans le cadre d'une relation </a:t>
            </a:r>
            <a:r>
              <a:rPr lang="fr-FR" dirty="0" err="1"/>
              <a:t>inter-personnel</a:t>
            </a:r>
            <a:r>
              <a:rPr lang="fr-FR" dirty="0"/>
              <a:t>, il n'est pas général, il est généreux, mais pas général. Un état ne peut pas demander </a:t>
            </a:r>
            <a:r>
              <a:rPr lang="fr-FR" dirty="0" smtClean="0"/>
              <a:t>pardon</a:t>
            </a:r>
          </a:p>
          <a:p>
            <a:r>
              <a:rPr lang="fr-FR" dirty="0" smtClean="0"/>
              <a:t>Il n’est de pardon que de l’inexcusable. Si je m’excuse, je reporte la faute sur les circonstance, ou sur des tiers, je rejette ma part de responsabilité.</a:t>
            </a:r>
            <a:br>
              <a:rPr lang="fr-FR" dirty="0" smtClean="0"/>
            </a:br>
            <a:r>
              <a:rPr lang="fr-FR" dirty="0" smtClean="0"/>
              <a:t>Et si je ne suis pas responsable, on ne peut pas me pardonner. </a:t>
            </a:r>
          </a:p>
        </p:txBody>
      </p:sp>
    </p:spTree>
    <p:extLst>
      <p:ext uri="{BB962C8B-B14F-4D97-AF65-F5344CB8AC3E}">
        <p14:creationId xmlns:p14="http://schemas.microsoft.com/office/powerpoint/2010/main" val="25720083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pardon n’a de sens que dans le cadre d’une relation </a:t>
            </a:r>
            <a:endParaRPr lang="fr-FR" dirty="0"/>
          </a:p>
        </p:txBody>
      </p:sp>
      <p:sp>
        <p:nvSpPr>
          <p:cNvPr id="3" name="Espace réservé du contenu 2"/>
          <p:cNvSpPr>
            <a:spLocks noGrp="1"/>
          </p:cNvSpPr>
          <p:nvPr>
            <p:ph idx="1"/>
          </p:nvPr>
        </p:nvSpPr>
        <p:spPr/>
        <p:txBody>
          <a:bodyPr/>
          <a:lstStyle/>
          <a:p>
            <a:r>
              <a:rPr lang="fr-FR" dirty="0" smtClean="0"/>
              <a:t>Adam et </a:t>
            </a:r>
            <a:r>
              <a:rPr lang="fr-FR" dirty="0" err="1" smtClean="0"/>
              <a:t>Eve</a:t>
            </a:r>
            <a:r>
              <a:rPr lang="fr-FR" dirty="0" smtClean="0"/>
              <a:t> loin de reconnaître leur faute se cachent, et cherchent des excuse, Adam dit, c’est pas moi, c’est elle, et </a:t>
            </a:r>
            <a:r>
              <a:rPr lang="fr-FR" dirty="0" err="1" smtClean="0"/>
              <a:t>Eve</a:t>
            </a:r>
            <a:r>
              <a:rPr lang="fr-FR" dirty="0" smtClean="0"/>
              <a:t> dit c’est pas moi, c’est le serpent. Pourtant ils ont enfreint le premier commandement donné à l’homme. </a:t>
            </a:r>
          </a:p>
          <a:p>
            <a:r>
              <a:rPr lang="fr-FR" dirty="0"/>
              <a:t>C'est par une relation inter personnel que le pardon est possible. Je ne </a:t>
            </a:r>
            <a:r>
              <a:rPr lang="fr-FR" dirty="0" smtClean="0"/>
              <a:t> pardonne pas par ce </a:t>
            </a:r>
            <a:r>
              <a:rPr lang="fr-FR" dirty="0"/>
              <a:t>que </a:t>
            </a:r>
            <a:r>
              <a:rPr lang="fr-FR" dirty="0" smtClean="0"/>
              <a:t>l'autre </a:t>
            </a:r>
            <a:r>
              <a:rPr lang="fr-FR" dirty="0"/>
              <a:t>à fait du mal, </a:t>
            </a:r>
            <a:r>
              <a:rPr lang="fr-FR" dirty="0" smtClean="0"/>
              <a:t>mais car il a </a:t>
            </a:r>
            <a:r>
              <a:rPr lang="fr-FR" dirty="0"/>
              <a:t>mis à mal la relation, </a:t>
            </a:r>
            <a:r>
              <a:rPr lang="fr-FR" dirty="0" smtClean="0"/>
              <a:t> dehors </a:t>
            </a:r>
            <a:r>
              <a:rPr lang="fr-FR" dirty="0"/>
              <a:t>de cela je n'ai pas à lui pardonner. C'est la relation qui porte le pardon possible. </a:t>
            </a:r>
            <a:r>
              <a:rPr lang="he-IL" dirty="0"/>
              <a:t>וְנָשָׂאתִי </a:t>
            </a:r>
            <a:r>
              <a:rPr lang="fr-FR" dirty="0"/>
              <a:t>Je porterai la faute (</a:t>
            </a:r>
            <a:r>
              <a:rPr lang="fr-FR" dirty="0" err="1"/>
              <a:t>Gen</a:t>
            </a:r>
            <a:r>
              <a:rPr lang="fr-FR" dirty="0"/>
              <a:t> 18-26</a:t>
            </a:r>
            <a:r>
              <a:rPr lang="fr-FR" dirty="0" smtClean="0"/>
              <a:t>)</a:t>
            </a:r>
          </a:p>
          <a:p>
            <a:r>
              <a:rPr lang="fr-FR" dirty="0" smtClean="0"/>
              <a:t>On retrouve la notion de péché, trahison de l’ordre, </a:t>
            </a:r>
            <a:endParaRPr lang="fr-FR" dirty="0"/>
          </a:p>
        </p:txBody>
      </p:sp>
    </p:spTree>
    <p:extLst>
      <p:ext uri="{BB962C8B-B14F-4D97-AF65-F5344CB8AC3E}">
        <p14:creationId xmlns:p14="http://schemas.microsoft.com/office/powerpoint/2010/main" val="1179579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faute originale </a:t>
            </a:r>
            <a:endParaRPr lang="fr-FR" dirty="0"/>
          </a:p>
        </p:txBody>
      </p:sp>
      <p:sp>
        <p:nvSpPr>
          <p:cNvPr id="3" name="Espace réservé du contenu 2"/>
          <p:cNvSpPr>
            <a:spLocks noGrp="1"/>
          </p:cNvSpPr>
          <p:nvPr>
            <p:ph idx="1"/>
          </p:nvPr>
        </p:nvSpPr>
        <p:spPr/>
        <p:txBody>
          <a:bodyPr>
            <a:normAutofit fontScale="92500" lnSpcReduction="10000"/>
          </a:bodyPr>
          <a:lstStyle/>
          <a:p>
            <a:r>
              <a:rPr lang="fr-FR" baseline="30000" dirty="0"/>
              <a:t>1</a:t>
            </a:r>
            <a:r>
              <a:rPr lang="fr-FR" dirty="0"/>
              <a:t> Mais le serpent était rusé, plus qu'aucun des animaux terrestres qu'avait faits l'Éternel-Dieu. Il dit à la femme: </a:t>
            </a:r>
            <a:r>
              <a:rPr lang="fr-FR" dirty="0" smtClean="0"/>
              <a:t>« </a:t>
            </a:r>
            <a:r>
              <a:rPr lang="fr-FR" b="1" dirty="0" smtClean="0">
                <a:solidFill>
                  <a:schemeClr val="accent6">
                    <a:lumMod val="50000"/>
                  </a:schemeClr>
                </a:solidFill>
              </a:rPr>
              <a:t> Est-il </a:t>
            </a:r>
            <a:r>
              <a:rPr lang="fr-FR" b="1" dirty="0">
                <a:solidFill>
                  <a:schemeClr val="accent6">
                    <a:lumMod val="50000"/>
                  </a:schemeClr>
                </a:solidFill>
              </a:rPr>
              <a:t>vrai que Dieu a dit: vous ne mangerez rien de </a:t>
            </a:r>
            <a:r>
              <a:rPr lang="fr-FR" b="1" dirty="0">
                <a:solidFill>
                  <a:srgbClr val="C00000"/>
                </a:solidFill>
              </a:rPr>
              <a:t>tous</a:t>
            </a:r>
            <a:r>
              <a:rPr lang="fr-FR" b="1" dirty="0">
                <a:solidFill>
                  <a:schemeClr val="accent6">
                    <a:lumMod val="50000"/>
                  </a:schemeClr>
                </a:solidFill>
              </a:rPr>
              <a:t> les arbres du </a:t>
            </a:r>
            <a:r>
              <a:rPr lang="fr-FR" b="1" dirty="0" smtClean="0">
                <a:solidFill>
                  <a:schemeClr val="accent6">
                    <a:lumMod val="50000"/>
                  </a:schemeClr>
                </a:solidFill>
              </a:rPr>
              <a:t>jardin (?)"</a:t>
            </a:r>
            <a:r>
              <a:rPr lang="fr-FR" dirty="0"/>
              <a:t> </a:t>
            </a:r>
            <a:r>
              <a:rPr lang="fr-FR" baseline="30000" dirty="0"/>
              <a:t>2</a:t>
            </a:r>
            <a:r>
              <a:rPr lang="fr-FR" dirty="0"/>
              <a:t> La femme répondit au serpent: "Les fruits des arbres du jardin, nous pouvons en manger; </a:t>
            </a:r>
            <a:r>
              <a:rPr lang="fr-FR" baseline="30000" dirty="0"/>
              <a:t>3</a:t>
            </a:r>
            <a:r>
              <a:rPr lang="fr-FR" dirty="0"/>
              <a:t> mais quant au fruit de l'arbre qui est au milieu du jardin, Dieu a dit: Vous n'en mangerez pas, </a:t>
            </a:r>
            <a:r>
              <a:rPr lang="fr-FR" b="1" dirty="0">
                <a:solidFill>
                  <a:srgbClr val="C00000"/>
                </a:solidFill>
              </a:rPr>
              <a:t>vous n'y toucherez point</a:t>
            </a:r>
            <a:r>
              <a:rPr lang="fr-FR" dirty="0"/>
              <a:t>, sous peine de mourir." </a:t>
            </a:r>
            <a:r>
              <a:rPr lang="fr-FR" baseline="30000" dirty="0"/>
              <a:t>4</a:t>
            </a:r>
            <a:r>
              <a:rPr lang="fr-FR" dirty="0"/>
              <a:t> Le serpent dit à la femme: "Non, vous ne mourrez point; </a:t>
            </a:r>
            <a:r>
              <a:rPr lang="fr-FR" baseline="30000" dirty="0"/>
              <a:t>5</a:t>
            </a:r>
            <a:r>
              <a:rPr lang="fr-FR" dirty="0"/>
              <a:t> mais Dieu sait que, du jour où vous en mangerez, vos yeux seront dessillés, et vous serez comme Dieu, connaissant le bien et le mal." </a:t>
            </a:r>
            <a:r>
              <a:rPr lang="fr-FR" baseline="30000" dirty="0"/>
              <a:t>6</a:t>
            </a:r>
            <a:r>
              <a:rPr lang="fr-FR" dirty="0"/>
              <a:t> La femme jugea que l'arbre était bon comme nourriture, qu'il était attrayant à la vue et précieux pour l'intelligence; elle cueillit de son fruit et en mangea; puis en donna à son époux, et il mangea. </a:t>
            </a:r>
            <a:r>
              <a:rPr lang="fr-FR" baseline="30000" dirty="0"/>
              <a:t>7</a:t>
            </a:r>
            <a:r>
              <a:rPr lang="fr-FR" dirty="0" smtClean="0"/>
              <a:t> </a:t>
            </a:r>
          </a:p>
          <a:p>
            <a:r>
              <a:rPr lang="fr-FR" dirty="0"/>
              <a:t> </a:t>
            </a:r>
            <a:r>
              <a:rPr lang="fr-FR" dirty="0" smtClean="0"/>
              <a:t>  La phrase en vert peut se lire en affirmatif, interrogatif, et négatif. </a:t>
            </a:r>
            <a:br>
              <a:rPr lang="fr-FR" dirty="0" smtClean="0"/>
            </a:br>
            <a:r>
              <a:rPr lang="fr-FR" dirty="0" smtClean="0"/>
              <a:t>     </a:t>
            </a:r>
            <a:r>
              <a:rPr lang="fr-FR" b="1" dirty="0" smtClean="0">
                <a:solidFill>
                  <a:schemeClr val="accent5">
                    <a:lumMod val="50000"/>
                  </a:schemeClr>
                </a:solidFill>
              </a:rPr>
              <a:t>Ainsi agissons nous, nous </a:t>
            </a:r>
            <a:r>
              <a:rPr lang="fr-FR" b="1" dirty="0">
                <a:solidFill>
                  <a:schemeClr val="accent5">
                    <a:lumMod val="50000"/>
                  </a:schemeClr>
                </a:solidFill>
              </a:rPr>
              <a:t>a</a:t>
            </a:r>
            <a:r>
              <a:rPr lang="fr-FR" b="1" dirty="0" smtClean="0">
                <a:solidFill>
                  <a:schemeClr val="accent5">
                    <a:lumMod val="50000"/>
                  </a:schemeClr>
                </a:solidFill>
              </a:rPr>
              <a:t>mplifions l’interdit pour le rendre absurde, nous nous interrogeons, et nous rejetons le tout. </a:t>
            </a:r>
          </a:p>
          <a:p>
            <a:endParaRPr lang="fr-FR" dirty="0"/>
          </a:p>
        </p:txBody>
      </p:sp>
    </p:spTree>
    <p:extLst>
      <p:ext uri="{BB962C8B-B14F-4D97-AF65-F5344CB8AC3E}">
        <p14:creationId xmlns:p14="http://schemas.microsoft.com/office/powerpoint/2010/main" val="698615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Et les relations judéo-chrétiennes là dedans ? </a:t>
            </a:r>
            <a:endParaRPr lang="fr-FR" dirty="0"/>
          </a:p>
        </p:txBody>
      </p:sp>
      <p:sp>
        <p:nvSpPr>
          <p:cNvPr id="3" name="Espace réservé du contenu 2"/>
          <p:cNvSpPr>
            <a:spLocks noGrp="1"/>
          </p:cNvSpPr>
          <p:nvPr>
            <p:ph idx="1"/>
          </p:nvPr>
        </p:nvSpPr>
        <p:spPr/>
        <p:txBody>
          <a:bodyPr/>
          <a:lstStyle/>
          <a:p>
            <a:r>
              <a:rPr lang="fr-FR" dirty="0"/>
              <a:t>On m’avait demander de réfléchir sur le thème « Faut-il pardonner à ses ennemis », la conclusion était :  Non  !   Si mon ennemi n’a pas fait </a:t>
            </a:r>
            <a:r>
              <a:rPr lang="fr-FR" dirty="0" err="1"/>
              <a:t>techouva</a:t>
            </a:r>
            <a:r>
              <a:rPr lang="fr-FR" dirty="0"/>
              <a:t>, et n’a pas reconnu sa responsabilité, lui pardonner serait l’encourager à recommencer, et s’il a fait </a:t>
            </a:r>
            <a:r>
              <a:rPr lang="fr-FR" dirty="0" err="1"/>
              <a:t>techouva</a:t>
            </a:r>
            <a:r>
              <a:rPr lang="fr-FR" dirty="0"/>
              <a:t>, alors ce n’est plus mon ennemi, et je peux couvrir sa faute et entamer une relation amicale</a:t>
            </a:r>
            <a:r>
              <a:rPr lang="fr-FR" dirty="0" smtClean="0"/>
              <a:t>.</a:t>
            </a:r>
          </a:p>
          <a:p>
            <a:r>
              <a:rPr lang="fr-FR" dirty="0" smtClean="0"/>
              <a:t>On a ainsi l’exemple de Joseph et de ses frères, ils ont pardonnés, ils ne sont plus ennemis. </a:t>
            </a:r>
          </a:p>
          <a:p>
            <a:r>
              <a:rPr lang="fr-FR" dirty="0" smtClean="0"/>
              <a:t>Lorsque Jean XXIII a reçu une délégation du congrès juif mondial, il les a accueilli en disant, « Je suis Joseph, votre frère »  le fils d’Israël caché qui a réussi, et pourtant, l’église a bien péché contre les juifs. Elle a reconnu ses fautes, sans chercher d’excuses oiseuses, nous pouvons vivre une nouvelle relation saine, amicale… et ici nous en sommes la preuve. </a:t>
            </a:r>
            <a:endParaRPr lang="fr-FR" dirty="0"/>
          </a:p>
        </p:txBody>
      </p:sp>
    </p:spTree>
    <p:extLst>
      <p:ext uri="{BB962C8B-B14F-4D97-AF65-F5344CB8AC3E}">
        <p14:creationId xmlns:p14="http://schemas.microsoft.com/office/powerpoint/2010/main" val="4045963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En conclusion…</a:t>
            </a:r>
            <a:endParaRPr lang="fr-FR" dirty="0"/>
          </a:p>
        </p:txBody>
      </p:sp>
      <p:pic>
        <p:nvPicPr>
          <p:cNvPr id="1026" name="Picture 2" descr="Nicole Fabreâ: Â«Le pardon, un chemin Ã  faire Ã  deuxÂ»"/>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21330" y="2074394"/>
            <a:ext cx="7018317" cy="4727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2668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trois notions de péché : ‘</a:t>
            </a:r>
            <a:r>
              <a:rPr lang="fr-FR" dirty="0" err="1" smtClean="0"/>
              <a:t>Hêth</a:t>
            </a:r>
            <a:endParaRPr lang="fr-FR" dirty="0"/>
          </a:p>
        </p:txBody>
      </p:sp>
      <p:sp>
        <p:nvSpPr>
          <p:cNvPr id="3" name="Espace réservé du contenu 2"/>
          <p:cNvSpPr>
            <a:spLocks noGrp="1"/>
          </p:cNvSpPr>
          <p:nvPr>
            <p:ph idx="1"/>
          </p:nvPr>
        </p:nvSpPr>
        <p:spPr/>
        <p:txBody>
          <a:bodyPr>
            <a:normAutofit lnSpcReduction="10000"/>
          </a:bodyPr>
          <a:lstStyle/>
          <a:p>
            <a:r>
              <a:rPr lang="he-IL" sz="2400" dirty="0">
                <a:solidFill>
                  <a:srgbClr val="7030A0"/>
                </a:solidFill>
                <a:latin typeface="FrankRuehl" panose="020E0503060101010101" pitchFamily="34" charset="-79"/>
                <a:cs typeface="FrankRuehl" panose="020E0503060101010101" pitchFamily="34" charset="-79"/>
              </a:rPr>
              <a:t>חטא </a:t>
            </a:r>
            <a:r>
              <a:rPr lang="fr-FR" dirty="0" smtClean="0"/>
              <a:t> ‘</a:t>
            </a:r>
            <a:r>
              <a:rPr lang="fr-FR" dirty="0" err="1" smtClean="0"/>
              <a:t>Hêth</a:t>
            </a:r>
            <a:r>
              <a:rPr lang="fr-FR" dirty="0" smtClean="0"/>
              <a:t>  racine manquement, appliqué à tous les types de péchés, social, rituel, volontaire ou involontaire. Il est cité 459 fois dans la bible. </a:t>
            </a:r>
            <a:br>
              <a:rPr lang="fr-FR" dirty="0" smtClean="0"/>
            </a:br>
            <a:r>
              <a:rPr lang="fr-FR" b="1" dirty="0" smtClean="0">
                <a:solidFill>
                  <a:srgbClr val="C00000"/>
                </a:solidFill>
              </a:rPr>
              <a:t>C’est une erreur</a:t>
            </a:r>
            <a:r>
              <a:rPr lang="fr-FR" dirty="0" smtClean="0"/>
              <a:t>, une défaillance. «Celui qui a fauté, en détournant un objet saint de son usage sacré, le paiera » </a:t>
            </a:r>
            <a:br>
              <a:rPr lang="fr-FR" dirty="0" smtClean="0"/>
            </a:br>
            <a:r>
              <a:rPr lang="fr-FR" b="1" dirty="0" smtClean="0">
                <a:solidFill>
                  <a:srgbClr val="C00000"/>
                </a:solidFill>
              </a:rPr>
              <a:t>C’est aussi une faute vis-à-vis de son prochain </a:t>
            </a:r>
            <a:r>
              <a:rPr lang="fr-FR" dirty="0" smtClean="0"/>
              <a:t>: « </a:t>
            </a:r>
            <a:r>
              <a:rPr lang="he-IL" baseline="30000" dirty="0"/>
              <a:t>ו</a:t>
            </a:r>
            <a:r>
              <a:rPr lang="he-IL" dirty="0"/>
              <a:t> וַיִּחַר לְיַעֲקֹב, וַיָּרֶב בְּלָבָן; וַיַּעַן יַעֲקֹב, וַיֹּאמֶר לְלָבָן, </a:t>
            </a:r>
            <a:r>
              <a:rPr lang="he-IL" sz="2400" dirty="0">
                <a:solidFill>
                  <a:srgbClr val="7030A0"/>
                </a:solidFill>
                <a:latin typeface="FrankRuehl" panose="020E0503060101010101" pitchFamily="34" charset="-79"/>
                <a:cs typeface="FrankRuehl" panose="020E0503060101010101" pitchFamily="34" charset="-79"/>
              </a:rPr>
              <a:t>מַה-פִּשְׁעִי מַה חַטָּאתִי</a:t>
            </a:r>
            <a:r>
              <a:rPr lang="he-IL" dirty="0"/>
              <a:t>, כִּי דָלַקְתָּ </a:t>
            </a:r>
            <a:r>
              <a:rPr lang="he-IL" dirty="0" smtClean="0"/>
              <a:t>אַחֲרָי</a:t>
            </a:r>
            <a:r>
              <a:rPr lang="fr-FR" dirty="0" smtClean="0"/>
              <a:t> »   </a:t>
            </a:r>
            <a:r>
              <a:rPr lang="fr-FR" b="1" dirty="0" smtClean="0">
                <a:solidFill>
                  <a:schemeClr val="accent6">
                    <a:lumMod val="75000"/>
                  </a:schemeClr>
                </a:solidFill>
              </a:rPr>
              <a:t>Jacob </a:t>
            </a:r>
            <a:r>
              <a:rPr lang="fr-FR" b="1" dirty="0">
                <a:solidFill>
                  <a:schemeClr val="accent6">
                    <a:lumMod val="75000"/>
                  </a:schemeClr>
                </a:solidFill>
              </a:rPr>
              <a:t>s'emporta en plaintes contre Laban; il se récria, disant à Laban: "Quel est mon crime, quelle est ma faute, pour que tu t'acharnes après </a:t>
            </a:r>
            <a:r>
              <a:rPr lang="fr-FR" b="1" dirty="0" smtClean="0">
                <a:solidFill>
                  <a:schemeClr val="accent6">
                    <a:lumMod val="75000"/>
                  </a:schemeClr>
                </a:solidFill>
              </a:rPr>
              <a:t>moi ? </a:t>
            </a:r>
            <a:br>
              <a:rPr lang="fr-FR" b="1" dirty="0" smtClean="0">
                <a:solidFill>
                  <a:schemeClr val="accent6">
                    <a:lumMod val="75000"/>
                  </a:schemeClr>
                </a:solidFill>
              </a:rPr>
            </a:br>
            <a:r>
              <a:rPr lang="fr-FR" dirty="0" smtClean="0">
                <a:solidFill>
                  <a:schemeClr val="tx1"/>
                </a:solidFill>
              </a:rPr>
              <a:t>Jacob aurait-il manqué aux attentes de son beau père  ?  </a:t>
            </a:r>
            <a:br>
              <a:rPr lang="fr-FR" dirty="0" smtClean="0">
                <a:solidFill>
                  <a:schemeClr val="tx1"/>
                </a:solidFill>
              </a:rPr>
            </a:br>
            <a:r>
              <a:rPr lang="fr-FR" dirty="0" smtClean="0">
                <a:solidFill>
                  <a:schemeClr val="tx1"/>
                </a:solidFill>
              </a:rPr>
              <a:t>Le ‘</a:t>
            </a:r>
            <a:r>
              <a:rPr lang="fr-FR" dirty="0" err="1" smtClean="0">
                <a:solidFill>
                  <a:schemeClr val="tx1"/>
                </a:solidFill>
              </a:rPr>
              <a:t>Hêth</a:t>
            </a:r>
            <a:r>
              <a:rPr lang="fr-FR" dirty="0" smtClean="0">
                <a:solidFill>
                  <a:schemeClr val="tx1"/>
                </a:solidFill>
              </a:rPr>
              <a:t> est aussi </a:t>
            </a:r>
            <a:r>
              <a:rPr lang="fr-FR" b="1" dirty="0" smtClean="0">
                <a:solidFill>
                  <a:srgbClr val="C00000"/>
                </a:solidFill>
              </a:rPr>
              <a:t>un manquement au rapport hiérarchique </a:t>
            </a:r>
            <a:r>
              <a:rPr lang="fr-FR" dirty="0" smtClean="0">
                <a:solidFill>
                  <a:schemeClr val="tx1"/>
                </a:solidFill>
              </a:rPr>
              <a:t>: </a:t>
            </a:r>
            <a:br>
              <a:rPr lang="fr-FR" dirty="0" smtClean="0">
                <a:solidFill>
                  <a:schemeClr val="tx1"/>
                </a:solidFill>
              </a:rPr>
            </a:br>
            <a:r>
              <a:rPr lang="he-IL" dirty="0"/>
              <a:t>וַיְדַבֵּר שַׂר הַמַּשְׁקִים, אֶת-פַּרְעֹה לֵאמֹר: אֶת</a:t>
            </a:r>
            <a:r>
              <a:rPr lang="he-IL" dirty="0">
                <a:solidFill>
                  <a:srgbClr val="7030A0"/>
                </a:solidFill>
                <a:latin typeface="FrankRuehl" panose="020E0503060101010101" pitchFamily="34" charset="-79"/>
                <a:cs typeface="FrankRuehl" panose="020E0503060101010101" pitchFamily="34" charset="-79"/>
              </a:rPr>
              <a:t>-</a:t>
            </a:r>
            <a:r>
              <a:rPr lang="he-IL" sz="2000" b="1" dirty="0">
                <a:solidFill>
                  <a:srgbClr val="7030A0"/>
                </a:solidFill>
                <a:latin typeface="FrankRuehl" panose="020E0503060101010101" pitchFamily="34" charset="-79"/>
                <a:cs typeface="FrankRuehl" panose="020E0503060101010101" pitchFamily="34" charset="-79"/>
              </a:rPr>
              <a:t>חֲטָאַי</a:t>
            </a:r>
            <a:r>
              <a:rPr lang="he-IL" dirty="0"/>
              <a:t>, אֲנִי מַזְכִּיר הַיּוֹם</a:t>
            </a:r>
            <a:r>
              <a:rPr lang="he-IL" dirty="0" smtClean="0"/>
              <a:t>.</a:t>
            </a:r>
            <a:r>
              <a:rPr lang="fr-FR" dirty="0" smtClean="0"/>
              <a:t>   </a:t>
            </a:r>
            <a:br>
              <a:rPr lang="fr-FR" dirty="0" smtClean="0"/>
            </a:br>
            <a:r>
              <a:rPr lang="fr-FR" dirty="0" smtClean="0"/>
              <a:t>Pendant l’histoire de Joseph : « </a:t>
            </a:r>
            <a:r>
              <a:rPr lang="fr-FR" b="1" dirty="0" smtClean="0">
                <a:solidFill>
                  <a:srgbClr val="014F0A"/>
                </a:solidFill>
              </a:rPr>
              <a:t>Alors </a:t>
            </a:r>
            <a:r>
              <a:rPr lang="fr-FR" b="1" dirty="0">
                <a:solidFill>
                  <a:srgbClr val="014F0A"/>
                </a:solidFill>
              </a:rPr>
              <a:t>le maître échanson parla devant Pharaon en ces termes: "Je rappelle, en cette occasion, mes fautes.</a:t>
            </a:r>
            <a:r>
              <a:rPr lang="fr-FR" dirty="0"/>
              <a:t> </a:t>
            </a:r>
            <a:r>
              <a:rPr lang="fr-FR" baseline="30000" dirty="0" smtClean="0"/>
              <a:t>10 »</a:t>
            </a:r>
            <a:endParaRPr lang="fr-FR" dirty="0" smtClean="0">
              <a:solidFill>
                <a:schemeClr val="tx1"/>
              </a:solidFill>
            </a:endParaRPr>
          </a:p>
          <a:p>
            <a:endParaRPr lang="fr-FR" dirty="0"/>
          </a:p>
        </p:txBody>
      </p:sp>
    </p:spTree>
    <p:extLst>
      <p:ext uri="{BB962C8B-B14F-4D97-AF65-F5344CB8AC3E}">
        <p14:creationId xmlns:p14="http://schemas.microsoft.com/office/powerpoint/2010/main" val="2552393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trois notions de péché ‘</a:t>
            </a:r>
            <a:r>
              <a:rPr lang="fr-FR" dirty="0" err="1" smtClean="0"/>
              <a:t>Hêth</a:t>
            </a:r>
            <a:r>
              <a:rPr lang="fr-FR" dirty="0" smtClean="0"/>
              <a:t>  (suite)</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L’homme est lié par une relation de confiance, une sorte de contrat informel, </a:t>
            </a:r>
          </a:p>
          <a:p>
            <a:r>
              <a:rPr lang="fr-FR" dirty="0" smtClean="0"/>
              <a:t>Celui </a:t>
            </a:r>
            <a:r>
              <a:rPr lang="fr-FR" dirty="0"/>
              <a:t>qui est fidèle à cette relation est </a:t>
            </a:r>
            <a:r>
              <a:rPr lang="fr-FR" dirty="0" smtClean="0"/>
              <a:t>appelé   </a:t>
            </a:r>
            <a:r>
              <a:rPr lang="he-IL" sz="2400" b="1" dirty="0">
                <a:solidFill>
                  <a:srgbClr val="7030A0"/>
                </a:solidFill>
                <a:latin typeface="FrankRuehl" panose="020E0503060101010101" pitchFamily="34" charset="-79"/>
                <a:cs typeface="+mj-cs"/>
              </a:rPr>
              <a:t>צַדִּיק</a:t>
            </a:r>
            <a:r>
              <a:rPr lang="fr-FR" sz="2400" b="1" dirty="0" smtClean="0">
                <a:cs typeface="+mj-cs"/>
              </a:rPr>
              <a:t>  </a:t>
            </a:r>
            <a:r>
              <a:rPr lang="fr-FR" dirty="0" smtClean="0"/>
              <a:t> "</a:t>
            </a:r>
            <a:r>
              <a:rPr lang="fr-FR" dirty="0" err="1"/>
              <a:t>Tsadiq</a:t>
            </a:r>
            <a:r>
              <a:rPr lang="fr-FR" dirty="0"/>
              <a:t>", il est conforme au modèle, à l'ordre du monde. Le </a:t>
            </a:r>
            <a:r>
              <a:rPr lang="fr-FR" dirty="0" smtClean="0"/>
              <a:t>‘hêth </a:t>
            </a:r>
            <a:r>
              <a:rPr lang="fr-FR" dirty="0"/>
              <a:t>c'est d'abord l'action qui échoue, </a:t>
            </a:r>
            <a:r>
              <a:rPr lang="fr-FR" b="1" dirty="0">
                <a:solidFill>
                  <a:schemeClr val="tx1"/>
                </a:solidFill>
              </a:rPr>
              <a:t>c'est une </a:t>
            </a:r>
            <a:r>
              <a:rPr lang="fr-FR" b="1" dirty="0" smtClean="0">
                <a:solidFill>
                  <a:schemeClr val="tx1"/>
                </a:solidFill>
              </a:rPr>
              <a:t>action </a:t>
            </a:r>
            <a:r>
              <a:rPr lang="fr-FR" b="1" dirty="0">
                <a:solidFill>
                  <a:schemeClr val="tx1"/>
                </a:solidFill>
              </a:rPr>
              <a:t>qui n'est ni abstraite, ni </a:t>
            </a:r>
            <a:r>
              <a:rPr lang="fr-FR" b="1" dirty="0" smtClean="0">
                <a:solidFill>
                  <a:schemeClr val="tx1"/>
                </a:solidFill>
              </a:rPr>
              <a:t>métaphysique, </a:t>
            </a:r>
            <a:r>
              <a:rPr lang="fr-FR" b="1" dirty="0">
                <a:solidFill>
                  <a:schemeClr val="tx1"/>
                </a:solidFill>
              </a:rPr>
              <a:t>ni éternelle</a:t>
            </a:r>
            <a:r>
              <a:rPr lang="fr-FR" dirty="0"/>
              <a:t>. Cette action défaillante est </a:t>
            </a:r>
            <a:r>
              <a:rPr lang="fr-FR" dirty="0" smtClean="0"/>
              <a:t>mesurée </a:t>
            </a:r>
            <a:r>
              <a:rPr lang="fr-FR" dirty="0"/>
              <a:t>par rapport à une convention. Définie par une norme </a:t>
            </a:r>
            <a:endParaRPr lang="fr-FR" dirty="0" smtClean="0"/>
          </a:p>
          <a:p>
            <a:r>
              <a:rPr lang="fr-FR" dirty="0"/>
              <a:t>La loi est donnée à une collectivité, il peut y avoir un </a:t>
            </a:r>
            <a:r>
              <a:rPr lang="fr-FR" dirty="0" smtClean="0"/>
              <a:t>‘hêth </a:t>
            </a:r>
            <a:r>
              <a:rPr lang="fr-FR" dirty="0"/>
              <a:t>collectif, Josué "</a:t>
            </a:r>
            <a:r>
              <a:rPr lang="fr-FR" dirty="0" err="1"/>
              <a:t>H'atahé</a:t>
            </a:r>
            <a:r>
              <a:rPr lang="fr-FR" dirty="0"/>
              <a:t> Israël" les fautes d'Israël</a:t>
            </a:r>
            <a:r>
              <a:rPr lang="fr-FR" dirty="0" smtClean="0"/>
              <a:t>. </a:t>
            </a:r>
            <a:r>
              <a:rPr lang="fr-FR" dirty="0"/>
              <a:t>Toutes les </a:t>
            </a:r>
            <a:r>
              <a:rPr lang="fr-FR" dirty="0" smtClean="0"/>
              <a:t>occurrences </a:t>
            </a:r>
            <a:r>
              <a:rPr lang="fr-FR" dirty="0"/>
              <a:t>de la torah sont des occasions de </a:t>
            </a:r>
            <a:r>
              <a:rPr lang="fr-FR" dirty="0" smtClean="0"/>
              <a:t>pécher, </a:t>
            </a:r>
            <a:r>
              <a:rPr lang="fr-FR" dirty="0"/>
              <a:t>de </a:t>
            </a:r>
            <a:r>
              <a:rPr lang="fr-FR" dirty="0" smtClean="0"/>
              <a:t>‘hêth.</a:t>
            </a:r>
          </a:p>
          <a:p>
            <a:r>
              <a:rPr lang="fr-FR" dirty="0" smtClean="0"/>
              <a:t> </a:t>
            </a:r>
            <a:r>
              <a:rPr lang="fr-FR" b="1" dirty="0"/>
              <a:t>L'univers des actions est confronté à l'univers de la loi</a:t>
            </a:r>
            <a:r>
              <a:rPr lang="fr-FR" dirty="0"/>
              <a:t>, donc de la réalité des actes. Le </a:t>
            </a:r>
            <a:r>
              <a:rPr lang="fr-FR" dirty="0" smtClean="0"/>
              <a:t>‘hêt </a:t>
            </a:r>
            <a:r>
              <a:rPr lang="fr-FR" dirty="0"/>
              <a:t>se défini par rapport à une loi, la parole divine, l'acte en soi n'en fait pas un péché </a:t>
            </a:r>
            <a:r>
              <a:rPr lang="fr-FR" dirty="0" smtClean="0"/>
              <a:t>métaphysique, </a:t>
            </a:r>
            <a:r>
              <a:rPr lang="fr-FR" dirty="0"/>
              <a:t>un acte </a:t>
            </a:r>
            <a:r>
              <a:rPr lang="fr-FR" dirty="0" smtClean="0"/>
              <a:t>inadéquat. </a:t>
            </a:r>
            <a:r>
              <a:rPr lang="fr-FR" dirty="0"/>
              <a:t>.</a:t>
            </a:r>
          </a:p>
        </p:txBody>
      </p:sp>
    </p:spTree>
    <p:extLst>
      <p:ext uri="{BB962C8B-B14F-4D97-AF65-F5344CB8AC3E}">
        <p14:creationId xmlns:p14="http://schemas.microsoft.com/office/powerpoint/2010/main" val="3040197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trois mots pour péché Avon et Pécha</a:t>
            </a:r>
            <a:br>
              <a:rPr lang="fr-FR" dirty="0" smtClean="0"/>
            </a:br>
            <a:endParaRPr lang="fr-FR" dirty="0"/>
          </a:p>
        </p:txBody>
      </p:sp>
      <p:sp>
        <p:nvSpPr>
          <p:cNvPr id="3" name="Espace réservé du contenu 2"/>
          <p:cNvSpPr>
            <a:spLocks noGrp="1"/>
          </p:cNvSpPr>
          <p:nvPr>
            <p:ph idx="1"/>
          </p:nvPr>
        </p:nvSpPr>
        <p:spPr>
          <a:xfrm>
            <a:off x="2116184" y="1389016"/>
            <a:ext cx="9653450" cy="5064035"/>
          </a:xfrm>
        </p:spPr>
        <p:txBody>
          <a:bodyPr>
            <a:normAutofit/>
          </a:bodyPr>
          <a:lstStyle/>
          <a:p>
            <a:r>
              <a:rPr lang="he-IL" sz="2000" dirty="0">
                <a:solidFill>
                  <a:srgbClr val="7030A0"/>
                </a:solidFill>
              </a:rPr>
              <a:t> </a:t>
            </a:r>
            <a:r>
              <a:rPr lang="he-IL" sz="2400" b="1" dirty="0" smtClean="0">
                <a:solidFill>
                  <a:srgbClr val="7030A0"/>
                </a:solidFill>
              </a:rPr>
              <a:t>עָווֹן</a:t>
            </a:r>
            <a:r>
              <a:rPr lang="fr-FR" sz="2000" b="1" dirty="0" smtClean="0"/>
              <a:t> </a:t>
            </a:r>
            <a:r>
              <a:rPr lang="fr-FR" b="1" dirty="0" err="1" smtClean="0"/>
              <a:t>Avone</a:t>
            </a:r>
            <a:r>
              <a:rPr lang="fr-FR" b="1" dirty="0" smtClean="0"/>
              <a:t> </a:t>
            </a:r>
            <a:r>
              <a:rPr lang="he-IL" dirty="0" smtClean="0"/>
              <a:t>. </a:t>
            </a:r>
            <a:r>
              <a:rPr lang="fr-FR" dirty="0"/>
              <a:t>Traduit généralement </a:t>
            </a:r>
            <a:r>
              <a:rPr lang="fr-FR" dirty="0" smtClean="0"/>
              <a:t>par </a:t>
            </a:r>
            <a:r>
              <a:rPr lang="fr-FR" dirty="0"/>
              <a:t>"iniquité", </a:t>
            </a:r>
            <a:r>
              <a:rPr lang="fr-FR" dirty="0" smtClean="0"/>
              <a:t>acte délibéré</a:t>
            </a:r>
            <a:r>
              <a:rPr lang="fr-FR" dirty="0"/>
              <a:t>, </a:t>
            </a:r>
            <a:r>
              <a:rPr lang="fr-FR" dirty="0" smtClean="0"/>
              <a:t>beaucoup </a:t>
            </a:r>
            <a:r>
              <a:rPr lang="fr-FR" dirty="0"/>
              <a:t>plus grave que le </a:t>
            </a:r>
            <a:r>
              <a:rPr lang="fr-FR" dirty="0" smtClean="0"/>
              <a:t>het,</a:t>
            </a:r>
            <a:r>
              <a:rPr lang="fr-FR" b="1" dirty="0"/>
              <a:t> </a:t>
            </a:r>
            <a:r>
              <a:rPr lang="fr-FR" b="1" dirty="0" smtClean="0"/>
              <a:t>généralement faute contre son prochain : </a:t>
            </a:r>
            <a:r>
              <a:rPr lang="fr-FR" dirty="0" smtClean="0"/>
              <a:t> </a:t>
            </a:r>
            <a:r>
              <a:rPr lang="fr-FR" dirty="0"/>
              <a:t>l'injustice, </a:t>
            </a:r>
            <a:r>
              <a:rPr lang="fr-FR" dirty="0" smtClean="0"/>
              <a:t>le dérèglement </a:t>
            </a:r>
            <a:r>
              <a:rPr lang="fr-FR" dirty="0"/>
              <a:t>ou la perversion</a:t>
            </a:r>
            <a:r>
              <a:rPr lang="fr-FR" dirty="0" smtClean="0"/>
              <a:t>. </a:t>
            </a:r>
            <a:br>
              <a:rPr lang="fr-FR" dirty="0" smtClean="0"/>
            </a:br>
            <a:r>
              <a:rPr lang="fr-FR" dirty="0" err="1" smtClean="0"/>
              <a:t>Etymologie</a:t>
            </a:r>
            <a:r>
              <a:rPr lang="fr-FR" dirty="0" smtClean="0"/>
              <a:t> : </a:t>
            </a:r>
            <a:r>
              <a:rPr lang="fr-FR" b="1" dirty="0" smtClean="0"/>
              <a:t>être </a:t>
            </a:r>
            <a:r>
              <a:rPr lang="fr-FR" b="1" dirty="0"/>
              <a:t>tordu</a:t>
            </a:r>
            <a:r>
              <a:rPr lang="fr-FR" dirty="0"/>
              <a:t>, on traduit pas malhonnêteté; l'ecclésiaste dit </a:t>
            </a:r>
            <a:r>
              <a:rPr lang="fr-FR" dirty="0" smtClean="0"/>
              <a:t>«  </a:t>
            </a:r>
            <a:r>
              <a:rPr lang="fr-FR" b="1" i="1" dirty="0" smtClean="0">
                <a:solidFill>
                  <a:schemeClr val="accent6">
                    <a:lumMod val="75000"/>
                  </a:schemeClr>
                </a:solidFill>
              </a:rPr>
              <a:t>le </a:t>
            </a:r>
            <a:r>
              <a:rPr lang="fr-FR" b="1" i="1" dirty="0">
                <a:solidFill>
                  <a:schemeClr val="accent6">
                    <a:lumMod val="75000"/>
                  </a:schemeClr>
                </a:solidFill>
              </a:rPr>
              <a:t>tordu ne sera pas </a:t>
            </a:r>
            <a:r>
              <a:rPr lang="fr-FR" b="1" i="1" dirty="0" smtClean="0">
                <a:solidFill>
                  <a:schemeClr val="accent6">
                    <a:lumMod val="75000"/>
                  </a:schemeClr>
                </a:solidFill>
              </a:rPr>
              <a:t>redressé</a:t>
            </a:r>
            <a:r>
              <a:rPr lang="fr-FR" dirty="0"/>
              <a:t> </a:t>
            </a:r>
            <a:r>
              <a:rPr lang="fr-FR" dirty="0" smtClean="0"/>
              <a:t>». Pas une insulte !  </a:t>
            </a:r>
            <a:r>
              <a:rPr lang="fr-FR" dirty="0"/>
              <a:t>une inadéquation à l'ordre, </a:t>
            </a:r>
            <a:r>
              <a:rPr lang="fr-FR" dirty="0" smtClean="0"/>
              <a:t>à l’harmonie </a:t>
            </a:r>
            <a:r>
              <a:rPr lang="fr-FR" dirty="0"/>
              <a:t>l'harmonie. Il a dévoyé ce rapport  "</a:t>
            </a:r>
            <a:r>
              <a:rPr lang="fr-FR" dirty="0" err="1"/>
              <a:t>Isaï</a:t>
            </a:r>
            <a:r>
              <a:rPr lang="fr-FR" dirty="0"/>
              <a:t> 29-2  Le péché a mis un mur entre vous et Moi"</a:t>
            </a:r>
            <a:endParaRPr lang="fr-FR" dirty="0" smtClean="0"/>
          </a:p>
          <a:p>
            <a:pPr fontAlgn="base"/>
            <a:r>
              <a:rPr lang="fr-FR" b="1" dirty="0" err="1"/>
              <a:t>pècha</a:t>
            </a:r>
            <a:r>
              <a:rPr lang="fr-FR" sz="2400" dirty="0"/>
              <a:t> </a:t>
            </a:r>
            <a:r>
              <a:rPr lang="fr-FR" sz="2400" dirty="0" smtClean="0"/>
              <a:t> </a:t>
            </a:r>
            <a:r>
              <a:rPr lang="he-IL" sz="2400" b="1" dirty="0" smtClean="0">
                <a:solidFill>
                  <a:srgbClr val="7030A0"/>
                </a:solidFill>
              </a:rPr>
              <a:t>פֶּשַׁע</a:t>
            </a:r>
            <a:r>
              <a:rPr lang="fr-FR" sz="2400" b="1" dirty="0" smtClean="0">
                <a:solidFill>
                  <a:srgbClr val="7030A0"/>
                </a:solidFill>
              </a:rPr>
              <a:t>  </a:t>
            </a:r>
            <a:r>
              <a:rPr lang="fr-FR" dirty="0" smtClean="0"/>
              <a:t>"</a:t>
            </a:r>
            <a:r>
              <a:rPr lang="fr-FR" dirty="0"/>
              <a:t>transgression", (Sur «</a:t>
            </a:r>
            <a:r>
              <a:rPr lang="fr-FR" dirty="0" err="1" smtClean="0"/>
              <a:t>morfix</a:t>
            </a:r>
            <a:r>
              <a:rPr lang="fr-FR" dirty="0" smtClean="0"/>
              <a:t> </a:t>
            </a:r>
            <a:r>
              <a:rPr lang="fr-FR" dirty="0"/>
              <a:t>crime, félonie)  </a:t>
            </a:r>
            <a:r>
              <a:rPr lang="fr-FR" dirty="0" smtClean="0"/>
              <a:t>=&gt; idée </a:t>
            </a:r>
            <a:r>
              <a:rPr lang="fr-FR" dirty="0"/>
              <a:t>de "</a:t>
            </a:r>
            <a:r>
              <a:rPr lang="fr-FR" dirty="0" smtClean="0"/>
              <a:t>rébellion". </a:t>
            </a:r>
            <a:r>
              <a:rPr lang="fr-FR" dirty="0"/>
              <a:t>C'est le type de péché </a:t>
            </a:r>
            <a:r>
              <a:rPr lang="fr-FR" dirty="0" smtClean="0"/>
              <a:t>le plus grave, jamais de référence </a:t>
            </a:r>
            <a:r>
              <a:rPr lang="fr-FR" dirty="0"/>
              <a:t>à la </a:t>
            </a:r>
            <a:r>
              <a:rPr lang="fr-FR" dirty="0" smtClean="0"/>
              <a:t>loi </a:t>
            </a:r>
            <a:r>
              <a:rPr lang="fr-FR" dirty="0"/>
              <a:t>rituelle</a:t>
            </a:r>
            <a:r>
              <a:rPr lang="fr-FR" dirty="0" smtClean="0"/>
              <a:t>.</a:t>
            </a:r>
            <a:br>
              <a:rPr lang="fr-FR" dirty="0" smtClean="0"/>
            </a:br>
            <a:r>
              <a:rPr lang="fr-FR" b="1" i="1" dirty="0"/>
              <a:t> </a:t>
            </a:r>
            <a:r>
              <a:rPr lang="fr-FR" i="1" dirty="0" smtClean="0"/>
              <a:t>Pour Rabbi </a:t>
            </a:r>
            <a:r>
              <a:rPr lang="fr-FR" i="1" dirty="0"/>
              <a:t>David "</a:t>
            </a:r>
            <a:r>
              <a:rPr lang="fr-FR" i="1" dirty="0" err="1"/>
              <a:t>Qimhi</a:t>
            </a:r>
            <a:r>
              <a:rPr lang="fr-FR" i="1" dirty="0"/>
              <a:t>" </a:t>
            </a:r>
            <a:r>
              <a:rPr lang="fr-FR" i="1" dirty="0" smtClean="0"/>
              <a:t> </a:t>
            </a:r>
            <a:r>
              <a:rPr lang="fr-FR" dirty="0" smtClean="0"/>
              <a:t>"</a:t>
            </a:r>
            <a:r>
              <a:rPr lang="fr-FR" i="1" dirty="0" smtClean="0"/>
              <a:t>un </a:t>
            </a:r>
            <a:r>
              <a:rPr lang="fr-FR" i="1" dirty="0"/>
              <a:t>refus conscient et délibéré de reconnaitre l'autorité du maitre, ou d'obéir à celui de qui émane un commandement</a:t>
            </a:r>
            <a:r>
              <a:rPr lang="fr-FR" dirty="0" smtClean="0"/>
              <a:t>".</a:t>
            </a:r>
            <a:br>
              <a:rPr lang="fr-FR" dirty="0" smtClean="0"/>
            </a:br>
            <a:r>
              <a:rPr lang="fr-FR" dirty="0" smtClean="0"/>
              <a:t> </a:t>
            </a:r>
            <a:r>
              <a:rPr lang="fr-FR" dirty="0"/>
              <a:t>En terme religieux, le </a:t>
            </a:r>
            <a:r>
              <a:rPr lang="fr-FR" dirty="0" smtClean="0"/>
              <a:t>pécha </a:t>
            </a:r>
            <a:r>
              <a:rPr lang="fr-FR" dirty="0"/>
              <a:t>est un acte délibéré de rébellion contre Dieu par la transgression de Sa </a:t>
            </a:r>
            <a:r>
              <a:rPr lang="fr-FR" dirty="0" smtClean="0"/>
              <a:t>Loi </a:t>
            </a:r>
            <a:br>
              <a:rPr lang="fr-FR" dirty="0" smtClean="0"/>
            </a:br>
            <a:r>
              <a:rPr lang="fr-FR" dirty="0" smtClean="0"/>
              <a:t>Rompre </a:t>
            </a:r>
            <a:r>
              <a:rPr lang="fr-FR" dirty="0"/>
              <a:t>une alliance :  "Roi 12-19 ... Israël pécha contre la maison de </a:t>
            </a:r>
            <a:r>
              <a:rPr lang="fr-FR" dirty="0" smtClean="0"/>
              <a:t>David« </a:t>
            </a:r>
            <a:br>
              <a:rPr lang="fr-FR" dirty="0" smtClean="0"/>
            </a:br>
            <a:r>
              <a:rPr lang="fr-FR" dirty="0" smtClean="0"/>
              <a:t>Le mot péché vient-il de là  ?   ? </a:t>
            </a:r>
            <a:endParaRPr lang="fr-FR" dirty="0"/>
          </a:p>
        </p:txBody>
      </p:sp>
    </p:spTree>
    <p:extLst>
      <p:ext uri="{BB962C8B-B14F-4D97-AF65-F5344CB8AC3E}">
        <p14:creationId xmlns:p14="http://schemas.microsoft.com/office/powerpoint/2010/main" val="2941942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péché est un déséquilibre dans le monde </a:t>
            </a:r>
            <a:endParaRPr lang="fr-FR" dirty="0"/>
          </a:p>
        </p:txBody>
      </p:sp>
      <p:sp>
        <p:nvSpPr>
          <p:cNvPr id="3" name="Espace réservé du contenu 2"/>
          <p:cNvSpPr>
            <a:spLocks noGrp="1"/>
          </p:cNvSpPr>
          <p:nvPr>
            <p:ph idx="1"/>
          </p:nvPr>
        </p:nvSpPr>
        <p:spPr>
          <a:xfrm>
            <a:off x="2155371" y="1905001"/>
            <a:ext cx="9718765" cy="4391296"/>
          </a:xfrm>
        </p:spPr>
        <p:txBody>
          <a:bodyPr>
            <a:normAutofit lnSpcReduction="10000"/>
          </a:bodyPr>
          <a:lstStyle/>
          <a:p>
            <a:r>
              <a:rPr lang="fr-FR" dirty="0"/>
              <a:t>Tout péché de ces trois catégorie est exposé à des reproches qui est la </a:t>
            </a:r>
            <a:r>
              <a:rPr lang="fr-FR" b="1" dirty="0"/>
              <a:t>conséquence de la </a:t>
            </a:r>
            <a:r>
              <a:rPr lang="fr-FR" b="1" dirty="0" smtClean="0"/>
              <a:t>dissymétrie </a:t>
            </a:r>
            <a:r>
              <a:rPr lang="fr-FR" dirty="0"/>
              <a:t>qu'il a introduit dans le </a:t>
            </a:r>
            <a:r>
              <a:rPr lang="fr-FR" dirty="0" smtClean="0"/>
              <a:t>monde.</a:t>
            </a:r>
            <a:br>
              <a:rPr lang="fr-FR" dirty="0" smtClean="0"/>
            </a:br>
            <a:r>
              <a:rPr lang="fr-FR" dirty="0" smtClean="0"/>
              <a:t>Jérémie </a:t>
            </a:r>
            <a:r>
              <a:rPr lang="fr-FR" dirty="0"/>
              <a:t>16-10  Pourquoi Dieu nous menace t-il de cette calamité, quels sont ces fautes...  tu leur répondra, c'est que nos pères ont abandonné, et vous avez fait pire que vos pères</a:t>
            </a:r>
            <a:r>
              <a:rPr lang="fr-FR" dirty="0" smtClean="0"/>
              <a:t>.</a:t>
            </a:r>
            <a:br>
              <a:rPr lang="fr-FR" dirty="0" smtClean="0"/>
            </a:br>
            <a:r>
              <a:rPr lang="he-IL" dirty="0" smtClean="0"/>
              <a:t> </a:t>
            </a:r>
            <a:r>
              <a:rPr lang="he-IL" sz="2400" b="1" dirty="0">
                <a:solidFill>
                  <a:srgbClr val="7030A0"/>
                </a:solidFill>
              </a:rPr>
              <a:t>וּמֶה עֲוֺנֵנוּ וּמֶה חַטָּאתֵנוּ, אֲשֶׁר חָטָאנוּ לַיהוָה </a:t>
            </a:r>
            <a:r>
              <a:rPr lang="he-IL" sz="2400" b="1" dirty="0" smtClean="0">
                <a:solidFill>
                  <a:srgbClr val="7030A0"/>
                </a:solidFill>
              </a:rPr>
              <a:t>אֱלֹהֵינוּ</a:t>
            </a:r>
            <a:endParaRPr lang="fr-FR" sz="2400" b="1" dirty="0" smtClean="0">
              <a:solidFill>
                <a:srgbClr val="7030A0"/>
              </a:solidFill>
            </a:endParaRPr>
          </a:p>
          <a:p>
            <a:r>
              <a:rPr lang="fr-FR" sz="2000" dirty="0">
                <a:solidFill>
                  <a:schemeClr val="tx1"/>
                </a:solidFill>
              </a:rPr>
              <a:t>C'est une rupture par rapport à une alliance. La notion du péché n'est pensable que par rapport à une </a:t>
            </a:r>
            <a:r>
              <a:rPr lang="fr-FR" sz="2000" dirty="0" smtClean="0">
                <a:solidFill>
                  <a:schemeClr val="tx1"/>
                </a:solidFill>
              </a:rPr>
              <a:t>loi.  Peut-être que Saül de </a:t>
            </a:r>
            <a:r>
              <a:rPr lang="fr-FR" sz="2000" dirty="0" err="1" smtClean="0">
                <a:solidFill>
                  <a:schemeClr val="tx1"/>
                </a:solidFill>
              </a:rPr>
              <a:t>Tarce</a:t>
            </a:r>
            <a:r>
              <a:rPr lang="fr-FR" sz="2000" dirty="0" smtClean="0">
                <a:solidFill>
                  <a:schemeClr val="tx1"/>
                </a:solidFill>
              </a:rPr>
              <a:t>, en annulant la loi a été obligé de mettre en avant le péché originel  !  ! </a:t>
            </a:r>
            <a:endParaRPr lang="he-IL" sz="2000" dirty="0" smtClean="0">
              <a:solidFill>
                <a:schemeClr val="tx1"/>
              </a:solidFill>
            </a:endParaRPr>
          </a:p>
          <a:p>
            <a:r>
              <a:rPr lang="fr-FR" dirty="0"/>
              <a:t>La question du péché porte sur les actes dans le monde, il faut donc parler de la nature du monde. Le monde dans lequel nous nous trouvons est inachevé, il est en progrès </a:t>
            </a:r>
            <a:r>
              <a:rPr lang="fr-FR" dirty="0" smtClean="0"/>
              <a:t>embryonnaire, </a:t>
            </a:r>
            <a:r>
              <a:rPr lang="fr-FR" dirty="0"/>
              <a:t>où tout peut échouer ou réussir. Nous sommes dans le </a:t>
            </a:r>
            <a:r>
              <a:rPr lang="fr-FR" dirty="0" smtClean="0"/>
              <a:t>Chabat, </a:t>
            </a:r>
            <a:r>
              <a:rPr lang="fr-FR" dirty="0"/>
              <a:t>Dieu s'est retiré, et le méchant peut se croire totalement libre, le monde est à l'abandon. Les actes peuvent donc se dérouler, et on peut les réparer. Le pardon ne consiste pas à oublier ce qui a été fait, mais à le reprendre, le corriger.</a:t>
            </a:r>
          </a:p>
          <a:p>
            <a:endParaRPr lang="fr-FR" sz="2400" dirty="0">
              <a:solidFill>
                <a:srgbClr val="7030A0"/>
              </a:solidFill>
            </a:endParaRPr>
          </a:p>
        </p:txBody>
      </p:sp>
    </p:spTree>
    <p:extLst>
      <p:ext uri="{BB962C8B-B14F-4D97-AF65-F5344CB8AC3E}">
        <p14:creationId xmlns:p14="http://schemas.microsoft.com/office/powerpoint/2010/main" val="4115939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péché et le mal </a:t>
            </a:r>
            <a:endParaRPr lang="fr-FR" dirty="0"/>
          </a:p>
        </p:txBody>
      </p:sp>
      <p:sp>
        <p:nvSpPr>
          <p:cNvPr id="3" name="Espace réservé du contenu 2"/>
          <p:cNvSpPr>
            <a:spLocks noGrp="1"/>
          </p:cNvSpPr>
          <p:nvPr>
            <p:ph idx="1"/>
          </p:nvPr>
        </p:nvSpPr>
        <p:spPr>
          <a:xfrm>
            <a:off x="1923803" y="1353787"/>
            <a:ext cx="9580809" cy="5201392"/>
          </a:xfrm>
        </p:spPr>
        <p:txBody>
          <a:bodyPr>
            <a:normAutofit fontScale="92500" lnSpcReduction="20000"/>
          </a:bodyPr>
          <a:lstStyle/>
          <a:p>
            <a:r>
              <a:rPr lang="fr-FR" dirty="0"/>
              <a:t>Il n'y a pas de péché métaphysiquement mortel, mais il est humainement mortel</a:t>
            </a:r>
            <a:r>
              <a:rPr lang="fr-FR" dirty="0" smtClean="0"/>
              <a:t>;</a:t>
            </a:r>
          </a:p>
          <a:p>
            <a:r>
              <a:rPr lang="fr-FR" dirty="0" smtClean="0"/>
              <a:t>L’homme est-il fondamentalement bon ou mauvais ? </a:t>
            </a:r>
            <a:br>
              <a:rPr lang="fr-FR" dirty="0" smtClean="0"/>
            </a:br>
            <a:r>
              <a:rPr lang="fr-FR" dirty="0"/>
              <a:t>Après le déluge, il est dit que « l’instinct du cœur de l’homme est mauvais dès sa jeunesse » (Genèse VIII, 21</a:t>
            </a:r>
            <a:r>
              <a:rPr lang="fr-FR" dirty="0" smtClean="0"/>
              <a:t>) mais </a:t>
            </a:r>
            <a:r>
              <a:rPr lang="fr-FR" dirty="0"/>
              <a:t>la Thora dit qu’il est interdit à l’homme de tuer son prochain parce que « c’est à l’image d’</a:t>
            </a:r>
            <a:r>
              <a:rPr lang="fr-FR" dirty="0" err="1"/>
              <a:t>Eloqim</a:t>
            </a:r>
            <a:r>
              <a:rPr lang="fr-FR" dirty="0"/>
              <a:t> qu’Il a fait l’homme » (Genèse IX, 6). L’Ecclésiaste aussi soutient que l’homme est bon par nature : « parce qu’</a:t>
            </a:r>
            <a:r>
              <a:rPr lang="fr-FR" dirty="0" err="1"/>
              <a:t>Elohim</a:t>
            </a:r>
            <a:r>
              <a:rPr lang="fr-FR" dirty="0"/>
              <a:t> a fait l’homme droit » (Ecclésiaste VII, 29</a:t>
            </a:r>
            <a:r>
              <a:rPr lang="fr-FR" dirty="0" smtClean="0"/>
              <a:t>)</a:t>
            </a:r>
          </a:p>
          <a:p>
            <a:r>
              <a:rPr lang="fr-FR" dirty="0"/>
              <a:t>Le Satan, et non Satan, c'est celui qui fait dévier dans un chemin, </a:t>
            </a:r>
            <a:r>
              <a:rPr lang="fr-FR" dirty="0" smtClean="0"/>
              <a:t>le  </a:t>
            </a:r>
            <a:r>
              <a:rPr lang="fr-FR" dirty="0" err="1"/>
              <a:t>Yetser</a:t>
            </a:r>
            <a:r>
              <a:rPr lang="fr-FR" dirty="0"/>
              <a:t> </a:t>
            </a:r>
            <a:r>
              <a:rPr lang="fr-FR" dirty="0" err="1"/>
              <a:t>Arah</a:t>
            </a:r>
            <a:r>
              <a:rPr lang="fr-FR" dirty="0" smtClean="0"/>
              <a:t>,</a:t>
            </a:r>
            <a:br>
              <a:rPr lang="fr-FR" dirty="0" smtClean="0"/>
            </a:br>
            <a:r>
              <a:rPr lang="fr-FR" dirty="0" smtClean="0"/>
              <a:t>  </a:t>
            </a:r>
            <a:r>
              <a:rPr lang="he-IL" sz="2400" b="1" dirty="0" smtClean="0">
                <a:solidFill>
                  <a:srgbClr val="7030A0"/>
                </a:solidFill>
              </a:rPr>
              <a:t>י</a:t>
            </a:r>
            <a:r>
              <a:rPr lang="he-IL" sz="2400" b="1" dirty="0" smtClean="0">
                <a:solidFill>
                  <a:srgbClr val="7030A0"/>
                </a:solidFill>
                <a:latin typeface="David" panose="020E0502060401010101" pitchFamily="34" charset="-79"/>
                <a:cs typeface="David" panose="020E0502060401010101" pitchFamily="34" charset="-79"/>
              </a:rPr>
              <a:t>ֵצֶר </a:t>
            </a:r>
            <a:r>
              <a:rPr lang="he-IL" sz="2400" b="1" dirty="0">
                <a:solidFill>
                  <a:srgbClr val="7030A0"/>
                </a:solidFill>
                <a:latin typeface="David" panose="020E0502060401010101" pitchFamily="34" charset="-79"/>
                <a:cs typeface="David" panose="020E0502060401010101" pitchFamily="34" charset="-79"/>
              </a:rPr>
              <a:t>הָרַע</a:t>
            </a:r>
            <a:r>
              <a:rPr lang="he-IL" sz="2400" dirty="0">
                <a:solidFill>
                  <a:srgbClr val="7030A0"/>
                </a:solidFill>
                <a:latin typeface="David" panose="020E0502060401010101" pitchFamily="34" charset="-79"/>
                <a:cs typeface="David" panose="020E0502060401010101" pitchFamily="34" charset="-79"/>
              </a:rPr>
              <a:t> </a:t>
            </a:r>
            <a:r>
              <a:rPr lang="fr-FR" dirty="0" smtClean="0">
                <a:latin typeface="David" panose="020E0502060401010101" pitchFamily="34" charset="-79"/>
                <a:cs typeface="David" panose="020E0502060401010101" pitchFamily="34" charset="-79"/>
              </a:rPr>
              <a:t>   </a:t>
            </a:r>
            <a:r>
              <a:rPr lang="fr-FR" dirty="0" smtClean="0"/>
              <a:t>(mauvais penchant) ne </a:t>
            </a:r>
            <a:r>
              <a:rPr lang="fr-FR" dirty="0"/>
              <a:t>se trouve pas dans le texte biblique. C'est un développement </a:t>
            </a:r>
            <a:r>
              <a:rPr lang="fr-FR" dirty="0" smtClean="0"/>
              <a:t>ultérieur,  </a:t>
            </a:r>
            <a:r>
              <a:rPr lang="fr-FR" dirty="0"/>
              <a:t>thèmes importants de la tradition de la kabbale et de la littérature </a:t>
            </a:r>
            <a:r>
              <a:rPr lang="fr-FR" dirty="0" smtClean="0"/>
              <a:t>hassidique.</a:t>
            </a:r>
          </a:p>
          <a:p>
            <a:r>
              <a:rPr lang="fr-FR" dirty="0"/>
              <a:t>L'homme peut être dominé, fût-ce momentanément, par son mauvais penchant ; il peut toujours choisir d'en maitriser le cours. Il est libre d'obéir et de désobéir, d'agir conformément aux prescriptions divines ou de les rejeter ; c'est cette liberté qui, au regard du judaïsme, constitue la grandeur de l'être humain, et le rend capable d'un choix moral</a:t>
            </a:r>
            <a:r>
              <a:rPr lang="fr-FR" dirty="0" smtClean="0"/>
              <a:t>.</a:t>
            </a:r>
          </a:p>
          <a:p>
            <a:r>
              <a:rPr lang="fr-FR" dirty="0"/>
              <a:t>Le prophète Habacuc décrit le péché comme une "</a:t>
            </a:r>
            <a:r>
              <a:rPr lang="fr-FR" dirty="0">
                <a:solidFill>
                  <a:schemeClr val="accent4">
                    <a:lumMod val="50000"/>
                  </a:schemeClr>
                </a:solidFill>
              </a:rPr>
              <a:t>blessure de l'âme</a:t>
            </a:r>
            <a:r>
              <a:rPr lang="fr-FR" dirty="0"/>
              <a:t>", comme une atteinte à l'équilibre spirituel de la personne humaine, </a:t>
            </a:r>
            <a:r>
              <a:rPr lang="fr-FR" b="1" dirty="0">
                <a:solidFill>
                  <a:schemeClr val="accent4">
                    <a:lumMod val="50000"/>
                  </a:schemeClr>
                </a:solidFill>
              </a:rPr>
              <a:t>qui brise sa relation à Dieu</a:t>
            </a:r>
            <a:r>
              <a:rPr lang="fr-FR" dirty="0"/>
              <a:t>. (...) Le péché atteint ce que la créature recèle de sainteté, la détache et l'éloigne de son Créateur.</a:t>
            </a:r>
            <a:r>
              <a:rPr lang="fr-FR" dirty="0" smtClean="0"/>
              <a:t/>
            </a:r>
            <a:br>
              <a:rPr lang="fr-FR" dirty="0" smtClean="0"/>
            </a:br>
            <a:endParaRPr lang="fr-FR" dirty="0"/>
          </a:p>
        </p:txBody>
      </p:sp>
    </p:spTree>
    <p:extLst>
      <p:ext uri="{BB962C8B-B14F-4D97-AF65-F5344CB8AC3E}">
        <p14:creationId xmlns:p14="http://schemas.microsoft.com/office/powerpoint/2010/main" val="1760959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mal sur terre est la conséquence de notre conduite.</a:t>
            </a:r>
            <a:endParaRPr lang="fr-FR" dirty="0"/>
          </a:p>
        </p:txBody>
      </p:sp>
      <p:sp>
        <p:nvSpPr>
          <p:cNvPr id="3" name="Espace réservé du contenu 2"/>
          <p:cNvSpPr>
            <a:spLocks noGrp="1"/>
          </p:cNvSpPr>
          <p:nvPr>
            <p:ph idx="1"/>
          </p:nvPr>
        </p:nvSpPr>
        <p:spPr>
          <a:xfrm>
            <a:off x="2149434" y="1793174"/>
            <a:ext cx="9355178" cy="4845132"/>
          </a:xfrm>
        </p:spPr>
        <p:txBody>
          <a:bodyPr>
            <a:normAutofit lnSpcReduction="10000"/>
          </a:bodyPr>
          <a:lstStyle/>
          <a:p>
            <a:r>
              <a:rPr lang="fr-FR" dirty="0" smtClean="0"/>
              <a:t>L’héritage du péché n’est que la conséquence de la défaillance, il n’y a pas de fatalité, l’exil d’Israël n’est pas éternel.</a:t>
            </a:r>
            <a:br>
              <a:rPr lang="fr-FR" dirty="0" smtClean="0"/>
            </a:br>
            <a:r>
              <a:rPr lang="fr-FR" dirty="0" smtClean="0"/>
              <a:t>      </a:t>
            </a:r>
            <a:r>
              <a:rPr lang="fr-FR" dirty="0"/>
              <a:t>C'est ainsi que le verset biblique selon lequel Dieu fait retomber "le crime des pères sur les enfants" </a:t>
            </a:r>
            <a:r>
              <a:rPr lang="fr-FR" dirty="0" smtClean="0"/>
              <a:t>n’est pas l'inévitable </a:t>
            </a:r>
            <a:r>
              <a:rPr lang="fr-FR" dirty="0"/>
              <a:t>transmission du statut de pécheur de génération en </a:t>
            </a:r>
            <a:r>
              <a:rPr lang="fr-FR" dirty="0" smtClean="0"/>
              <a:t>génération, les </a:t>
            </a:r>
            <a:r>
              <a:rPr lang="fr-FR" dirty="0"/>
              <a:t>enfants </a:t>
            </a:r>
            <a:r>
              <a:rPr lang="fr-FR" dirty="0" smtClean="0"/>
              <a:t>ne seront pas châtiés </a:t>
            </a:r>
            <a:r>
              <a:rPr lang="fr-FR" dirty="0"/>
              <a:t>pour le crime commis par leurs pères ; il ne concerne que </a:t>
            </a:r>
            <a:r>
              <a:rPr lang="fr-FR" dirty="0" smtClean="0"/>
              <a:t> pour </a:t>
            </a:r>
            <a:r>
              <a:rPr lang="fr-FR" b="1" dirty="0"/>
              <a:t> "ceux qui m'offensent" en suivant leurs pères sur la voie du péché</a:t>
            </a:r>
            <a:r>
              <a:rPr lang="fr-FR" dirty="0"/>
              <a:t>. </a:t>
            </a:r>
            <a:r>
              <a:rPr lang="fr-FR" dirty="0" smtClean="0"/>
              <a:t> La </a:t>
            </a:r>
            <a:r>
              <a:rPr lang="fr-FR" dirty="0"/>
              <a:t>doctrine de la responsabilité individuelles, </a:t>
            </a:r>
            <a:r>
              <a:rPr lang="fr-FR" dirty="0" smtClean="0"/>
              <a:t> </a:t>
            </a:r>
            <a:r>
              <a:rPr lang="fr-FR" dirty="0"/>
              <a:t>est au </a:t>
            </a:r>
            <a:r>
              <a:rPr lang="fr-FR" dirty="0" smtClean="0"/>
              <a:t>cœur </a:t>
            </a:r>
            <a:r>
              <a:rPr lang="fr-FR" dirty="0"/>
              <a:t>de toute la pensée religieuse juive</a:t>
            </a:r>
            <a:r>
              <a:rPr lang="fr-FR" dirty="0" smtClean="0"/>
              <a:t>.</a:t>
            </a:r>
          </a:p>
          <a:p>
            <a:r>
              <a:rPr lang="fr-FR" dirty="0" smtClean="0"/>
              <a:t>On est surpris de lire que les trois crimes les plus graves dans le judaïsme, sont l’assassinat, l’adultère, et l’idolâtrie.  L’assassinat est une atteinte à l’image de Dieu, et l’adultère comme l’idolâtrie sont des ruptures d’alliance. </a:t>
            </a:r>
          </a:p>
          <a:p>
            <a:r>
              <a:rPr lang="fr-FR" dirty="0" smtClean="0"/>
              <a:t>Lors du l’épisode du veau d’or</a:t>
            </a:r>
            <a:r>
              <a:rPr lang="fr-FR" dirty="0"/>
              <a:t>, Moïse casse la loi après le veau d'or, car si on a la loi, la justice veut l'extermination de tous, donc pour réparer et couvrir on doit casser la loi. C'est une réparation. </a:t>
            </a:r>
            <a:endParaRPr lang="fr-FR" dirty="0" smtClean="0"/>
          </a:p>
          <a:p>
            <a:r>
              <a:rPr lang="fr-FR" dirty="0" smtClean="0"/>
              <a:t>Il y a trois sortes de péchés :  Le non respect des lois, l’attente déçue dans une relation interpersonnelle,  le mauvais rapport à la hiérarchie. Sans ceci  on risquerait de divaguer et d’entrer dans la culpabilisation. </a:t>
            </a:r>
          </a:p>
          <a:p>
            <a:endParaRPr lang="fr-FR" dirty="0"/>
          </a:p>
        </p:txBody>
      </p:sp>
    </p:spTree>
    <p:extLst>
      <p:ext uri="{BB962C8B-B14F-4D97-AF65-F5344CB8AC3E}">
        <p14:creationId xmlns:p14="http://schemas.microsoft.com/office/powerpoint/2010/main" val="491022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Tout est entre les mains de Dieu, sauf la crainte de Dieu (Rabbi </a:t>
            </a:r>
            <a:r>
              <a:rPr lang="fr-FR" dirty="0" err="1" smtClean="0"/>
              <a:t>Akiba</a:t>
            </a:r>
            <a:r>
              <a:rPr lang="fr-FR" dirty="0" smtClean="0"/>
              <a:t>)</a:t>
            </a:r>
            <a:endParaRPr lang="fr-FR" dirty="0"/>
          </a:p>
        </p:txBody>
      </p:sp>
      <p:sp>
        <p:nvSpPr>
          <p:cNvPr id="3" name="Espace réservé du contenu 2"/>
          <p:cNvSpPr>
            <a:spLocks noGrp="1"/>
          </p:cNvSpPr>
          <p:nvPr>
            <p:ph idx="1"/>
          </p:nvPr>
        </p:nvSpPr>
        <p:spPr/>
        <p:txBody>
          <a:bodyPr/>
          <a:lstStyle/>
          <a:p>
            <a:r>
              <a:rPr lang="fr-FR" dirty="0" smtClean="0"/>
              <a:t>« Tout  homme peut devenir juste ou coupable, bon ou mauvais, c’est par sa volonté qu’il choisit la voie qu’il désire. Tout homme peut devenir juste comme Moïse, ou pécheur comme Jéroboam …  Si nous souffrons, c’est par des maux que nous nous infligeons nous mêmes  notre plein gré, mais que nous attribuons à Dieu »  Maïmonide   Job n’est jamais aussi libre que dans le malheur, il est dans la position du résistant français face au peloton d’exécution,  il peut décider ce qu’il veut; Pauvre et nu, Job est même plus libre qu’il ne l’est ensuite </a:t>
            </a:r>
            <a:r>
              <a:rPr lang="fr-FR" dirty="0" err="1" smtClean="0"/>
              <a:t>quandl</a:t>
            </a:r>
            <a:r>
              <a:rPr lang="fr-FR" dirty="0" smtClean="0"/>
              <a:t> </a:t>
            </a:r>
            <a:r>
              <a:rPr lang="fr-FR" dirty="0" err="1" smtClean="0"/>
              <a:t>ui</a:t>
            </a:r>
            <a:r>
              <a:rPr lang="fr-FR" dirty="0" smtClean="0"/>
              <a:t> reviennent fortune et enfants, responsabilités et devoirs. .  (Attali dictionnaire amoureux du judaïsme) </a:t>
            </a:r>
            <a:endParaRPr lang="fr-FR" dirty="0"/>
          </a:p>
        </p:txBody>
      </p:sp>
    </p:spTree>
    <p:extLst>
      <p:ext uri="{BB962C8B-B14F-4D97-AF65-F5344CB8AC3E}">
        <p14:creationId xmlns:p14="http://schemas.microsoft.com/office/powerpoint/2010/main" val="2955195066"/>
      </p:ext>
    </p:extLst>
  </p:cSld>
  <p:clrMapOvr>
    <a:masterClrMapping/>
  </p:clrMapOvr>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4250</TotalTime>
  <Words>775</Words>
  <Application>Microsoft Office PowerPoint</Application>
  <PresentationFormat>Grand écran</PresentationFormat>
  <Paragraphs>91</Paragraphs>
  <Slides>21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21</vt:i4>
      </vt:variant>
    </vt:vector>
  </HeadingPairs>
  <TitlesOfParts>
    <vt:vector size="28" baseType="lpstr">
      <vt:lpstr>Arial</vt:lpstr>
      <vt:lpstr>Century Gothic</vt:lpstr>
      <vt:lpstr>David</vt:lpstr>
      <vt:lpstr>FrankRuehl</vt:lpstr>
      <vt:lpstr>Gisha</vt:lpstr>
      <vt:lpstr>Wingdings 3</vt:lpstr>
      <vt:lpstr>Brin</vt:lpstr>
      <vt:lpstr>Le péché et le pardon dans le judaïsme</vt:lpstr>
      <vt:lpstr>La faute originale </vt:lpstr>
      <vt:lpstr>Les trois notions de péché : ‘Hêth</vt:lpstr>
      <vt:lpstr>Les trois notions de péché ‘Hêth  (suite)</vt:lpstr>
      <vt:lpstr>Les trois mots pour péché Avon et Pécha </vt:lpstr>
      <vt:lpstr>Le péché est un déséquilibre dans le monde </vt:lpstr>
      <vt:lpstr>Le péché et le mal </vt:lpstr>
      <vt:lpstr>Le mal sur terre est la conséquence de notre conduite.</vt:lpstr>
      <vt:lpstr>Tout est entre les mains de Dieu, sauf la crainte de Dieu (Rabbi Akiba)</vt:lpstr>
      <vt:lpstr>La connaissance, le retour et le pardon</vt:lpstr>
      <vt:lpstr>La connaissance, </vt:lpstr>
      <vt:lpstr>Le retour ou la techouva </vt:lpstr>
      <vt:lpstr>La confession de nos fautes </vt:lpstr>
      <vt:lpstr>Le Vidouy  confession des fautes</vt:lpstr>
      <vt:lpstr>En matière d’impureté la pensée a valeur d’action</vt:lpstr>
      <vt:lpstr>Le pardon est compatible avec le judaisme, c’est une volonté </vt:lpstr>
      <vt:lpstr>Le pardon est une utopie</vt:lpstr>
      <vt:lpstr>Le pardon n’est possible qu’après Techouva, la faute est inexcusable </vt:lpstr>
      <vt:lpstr>Le pardon n’a de sens que dans le cadre d’une relation </vt:lpstr>
      <vt:lpstr>Et les relations judéo-chrétiennes là dedans ? </vt:lpstr>
      <vt:lpstr>En 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péché et le pardon dans le judaïsme</dc:title>
  <dc:creator>Michel Levy</dc:creator>
  <cp:lastModifiedBy>Michel Levy</cp:lastModifiedBy>
  <cp:revision>73</cp:revision>
  <dcterms:created xsi:type="dcterms:W3CDTF">2018-10-06T21:08:48Z</dcterms:created>
  <dcterms:modified xsi:type="dcterms:W3CDTF">2018-10-11T11:08:00Z</dcterms:modified>
</cp:coreProperties>
</file>