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4" r:id="rId3"/>
    <p:sldId id="274" r:id="rId4"/>
    <p:sldId id="304" r:id="rId5"/>
    <p:sldId id="281" r:id="rId6"/>
    <p:sldId id="302" r:id="rId7"/>
    <p:sldId id="301" r:id="rId8"/>
    <p:sldId id="299" r:id="rId9"/>
    <p:sldId id="303" r:id="rId10"/>
    <p:sldId id="283" r:id="rId11"/>
    <p:sldId id="262" r:id="rId12"/>
    <p:sldId id="285" r:id="rId13"/>
    <p:sldId id="286" r:id="rId14"/>
    <p:sldId id="288" r:id="rId15"/>
    <p:sldId id="306" r:id="rId16"/>
    <p:sldId id="300" r:id="rId17"/>
    <p:sldId id="290" r:id="rId18"/>
    <p:sldId id="30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72A"/>
    <a:srgbClr val="F6BE22"/>
    <a:srgbClr val="EDA82B"/>
    <a:srgbClr val="F6860A"/>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9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1"/>
            <a:ext cx="2971800" cy="457200"/>
          </a:xfrm>
          <a:prstGeom prst="rect">
            <a:avLst/>
          </a:prstGeom>
        </p:spPr>
        <p:txBody>
          <a:bodyPr vert="horz" lIns="91440" tIns="45720" rIns="91440" bIns="45720" rtlCol="0"/>
          <a:lstStyle>
            <a:lvl1pPr algn="r">
              <a:defRPr sz="1200"/>
            </a:lvl1pPr>
          </a:lstStyle>
          <a:p>
            <a:fld id="{9B2A2EEA-F8AA-408D-B4EC-57973371EE2C}" type="datetimeFigureOut">
              <a:rPr lang="fr-FR" smtClean="0"/>
              <a:pPr/>
              <a:t>15/01/2018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1"/>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4"/>
            <a:ext cx="2971800" cy="457200"/>
          </a:xfrm>
          <a:prstGeom prst="rect">
            <a:avLst/>
          </a:prstGeom>
        </p:spPr>
        <p:txBody>
          <a:bodyPr vert="horz" lIns="91440" tIns="45720" rIns="91440" bIns="45720" rtlCol="0" anchor="b"/>
          <a:lstStyle>
            <a:lvl1pPr algn="r">
              <a:defRPr sz="1200"/>
            </a:lvl1pPr>
          </a:lstStyle>
          <a:p>
            <a:fld id="{A3A33CA6-33AB-4754-93FA-3D9A997B51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E8140D4E-8900-4C53-90FF-FE546D4D1B1A}" type="datetime1">
              <a:rPr lang="fr-FR" smtClean="0"/>
              <a:pPr/>
              <a:t>15/01/2018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0775E181-95AF-4004-91B5-A9B6130FC95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68BD478-126C-4BC6-9441-26480D78B0E4}"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46A614-BD4E-4A76-84F3-F31108E7D02B}"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7A50996-2B46-4C6C-AD71-EC721B48A00E}"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775E181-95AF-4004-91B5-A9B6130FC95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88CFB7F-7F3F-4983-8A96-3CF91E7562CC}" type="datetime1">
              <a:rPr lang="fr-FR" smtClean="0"/>
              <a:pPr/>
              <a:t>15/01/2018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983209B-68D0-44E9-B7CB-D42F8B5D37DA}" type="datetime1">
              <a:rPr lang="fr-FR" smtClean="0"/>
              <a:pPr/>
              <a:t>15/01/2018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1C455F7-E7C8-405C-8F61-7AF141F47B4A}" type="datetime1">
              <a:rPr lang="fr-FR" smtClean="0"/>
              <a:pPr/>
              <a:t>15/01/2018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182D96-061B-4211-8DB4-2F38A7AE6379}" type="datetime1">
              <a:rPr lang="fr-FR" smtClean="0"/>
              <a:pPr/>
              <a:t>15/01/2018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F79A965-5016-4482-9313-EFBBCF36993C}" type="datetime1">
              <a:rPr lang="fr-FR" smtClean="0"/>
              <a:pPr/>
              <a:t>15/01/2018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C491D7B-873F-4306-91BD-47F0500EB49C}" type="datetime1">
              <a:rPr lang="fr-FR" smtClean="0"/>
              <a:pPr/>
              <a:t>15/01/2018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480125-4541-4020-84D6-28D8499486B2}" type="datetime1">
              <a:rPr lang="fr-FR" smtClean="0"/>
              <a:pPr/>
              <a:t>15/01/2018</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75E181-95AF-4004-91B5-A9B6130FC95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noAutofit/>
          </a:bodyPr>
          <a:lstStyle/>
          <a:p>
            <a:r>
              <a:rPr lang="fr-FR" sz="4800" b="1" dirty="0" smtClean="0"/>
              <a:t>Le corps et </a:t>
            </a:r>
            <a:r>
              <a:rPr lang="fr-FR" sz="4800" b="1" dirty="0" smtClean="0"/>
              <a:t>l’âme</a:t>
            </a:r>
            <a:br>
              <a:rPr lang="fr-FR" sz="4800" b="1" dirty="0" smtClean="0"/>
            </a:br>
            <a:r>
              <a:rPr lang="fr-FR" sz="4800" b="1" dirty="0" smtClean="0"/>
              <a:t> </a:t>
            </a:r>
            <a:r>
              <a:rPr lang="fr-FR" sz="3600" b="1" dirty="0" smtClean="0"/>
              <a:t>le judaïsme A l’hôpital</a:t>
            </a:r>
            <a:endParaRPr lang="fr-FR" sz="3600" b="1" dirty="0"/>
          </a:p>
        </p:txBody>
      </p:sp>
      <p:sp>
        <p:nvSpPr>
          <p:cNvPr id="3" name="Sous-titre 2"/>
          <p:cNvSpPr>
            <a:spLocks noGrp="1"/>
          </p:cNvSpPr>
          <p:nvPr>
            <p:ph type="subTitle" idx="1"/>
          </p:nvPr>
        </p:nvSpPr>
        <p:spPr>
          <a:xfrm>
            <a:off x="0" y="2492896"/>
            <a:ext cx="6400800" cy="3240360"/>
          </a:xfrm>
        </p:spPr>
        <p:txBody>
          <a:bodyPr>
            <a:normAutofit/>
          </a:bodyPr>
          <a:lstStyle/>
          <a:p>
            <a:r>
              <a:rPr lang="fr-FR" sz="4800" dirty="0" smtClean="0">
                <a:solidFill>
                  <a:schemeClr val="tx1"/>
                </a:solidFill>
              </a:rPr>
              <a:t>Michel Lévy  </a:t>
            </a:r>
            <a:r>
              <a:rPr lang="fr-FR" dirty="0" smtClean="0">
                <a:solidFill>
                  <a:schemeClr val="tx1"/>
                </a:solidFill>
              </a:rPr>
              <a:t/>
            </a:r>
            <a:br>
              <a:rPr lang="fr-FR" dirty="0" smtClean="0">
                <a:solidFill>
                  <a:schemeClr val="tx1"/>
                </a:solidFill>
              </a:rPr>
            </a:br>
            <a:r>
              <a:rPr lang="fr-FR" dirty="0" smtClean="0">
                <a:solidFill>
                  <a:schemeClr val="tx1"/>
                </a:solidFill>
              </a:rPr>
              <a:t>Économiste, chargé des relations</a:t>
            </a:r>
            <a:br>
              <a:rPr lang="fr-FR" dirty="0" smtClean="0">
                <a:solidFill>
                  <a:schemeClr val="tx1"/>
                </a:solidFill>
              </a:rPr>
            </a:br>
            <a:r>
              <a:rPr lang="fr-FR" dirty="0" smtClean="0">
                <a:solidFill>
                  <a:schemeClr val="tx1"/>
                </a:solidFill>
              </a:rPr>
              <a:t>inter religieuses à </a:t>
            </a:r>
            <a:br>
              <a:rPr lang="fr-FR" dirty="0" smtClean="0">
                <a:solidFill>
                  <a:schemeClr val="tx1"/>
                </a:solidFill>
              </a:rPr>
            </a:br>
            <a:r>
              <a:rPr lang="fr-FR" dirty="0" smtClean="0">
                <a:solidFill>
                  <a:schemeClr val="tx1"/>
                </a:solidFill>
              </a:rPr>
              <a:t>L’association Cultuelle Israélite</a:t>
            </a:r>
            <a:br>
              <a:rPr lang="fr-FR" dirty="0" smtClean="0">
                <a:solidFill>
                  <a:schemeClr val="tx1"/>
                </a:solidFill>
              </a:rPr>
            </a:br>
            <a:r>
              <a:rPr lang="fr-FR" dirty="0" smtClean="0">
                <a:solidFill>
                  <a:schemeClr val="tx1"/>
                </a:solidFill>
              </a:rPr>
              <a:t>de Dijon  </a:t>
            </a:r>
          </a:p>
          <a:p>
            <a:r>
              <a:rPr lang="fr-FR" dirty="0" smtClean="0"/>
              <a:t> </a:t>
            </a:r>
            <a:endParaRPr lang="fr-FR" dirty="0"/>
          </a:p>
        </p:txBody>
      </p:sp>
      <p:pic>
        <p:nvPicPr>
          <p:cNvPr id="4" name="Image 3" descr="P1020757.JPG"/>
          <p:cNvPicPr>
            <a:picLocks noChangeAspect="1"/>
          </p:cNvPicPr>
          <p:nvPr/>
        </p:nvPicPr>
        <p:blipFill>
          <a:blip r:embed="rId2" cstate="print"/>
          <a:stretch>
            <a:fillRect/>
          </a:stretch>
        </p:blipFill>
        <p:spPr>
          <a:xfrm>
            <a:off x="6156176" y="2780928"/>
            <a:ext cx="2699792" cy="2024844"/>
          </a:xfrm>
          <a:prstGeom prst="rect">
            <a:avLst/>
          </a:prstGeom>
        </p:spPr>
      </p:pic>
      <p:sp>
        <p:nvSpPr>
          <p:cNvPr id="5" name="Espace réservé de la date 4"/>
          <p:cNvSpPr>
            <a:spLocks noGrp="1"/>
          </p:cNvSpPr>
          <p:nvPr>
            <p:ph type="dt" sz="half" idx="10"/>
          </p:nvPr>
        </p:nvSpPr>
        <p:spPr/>
        <p:txBody>
          <a:bodyPr/>
          <a:lstStyle/>
          <a:p>
            <a:fld id="{C345C088-A582-4610-9A74-C3EF57998A74}" type="datetime1">
              <a:rPr lang="fr-FR" smtClean="0"/>
              <a:pPr/>
              <a:t>15/01/2018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Chabbat</a:t>
            </a:r>
            <a:endParaRPr lang="fr-FR" dirty="0"/>
          </a:p>
        </p:txBody>
      </p:sp>
      <p:sp>
        <p:nvSpPr>
          <p:cNvPr id="3" name="Espace réservé du contenu 2"/>
          <p:cNvSpPr>
            <a:spLocks noGrp="1"/>
          </p:cNvSpPr>
          <p:nvPr>
            <p:ph idx="1"/>
          </p:nvPr>
        </p:nvSpPr>
        <p:spPr>
          <a:xfrm>
            <a:off x="323528" y="1268760"/>
            <a:ext cx="5626968" cy="5112568"/>
          </a:xfrm>
        </p:spPr>
        <p:txBody>
          <a:bodyPr>
            <a:normAutofit fontScale="70000" lnSpcReduction="20000"/>
          </a:bodyPr>
          <a:lstStyle/>
          <a:p>
            <a:r>
              <a:rPr lang="fr-FR" dirty="0" smtClean="0"/>
              <a:t>Le </a:t>
            </a:r>
            <a:r>
              <a:rPr lang="fr-FR" dirty="0" err="1" smtClean="0"/>
              <a:t>chabbat</a:t>
            </a:r>
            <a:r>
              <a:rPr lang="fr-FR" dirty="0" smtClean="0"/>
              <a:t> et les fêtes les juifs pratiquants sont soumis à des règles contraignantes </a:t>
            </a:r>
          </a:p>
          <a:p>
            <a:r>
              <a:rPr lang="fr-FR" dirty="0" smtClean="0"/>
              <a:t>Les femmes allument deux bougies</a:t>
            </a:r>
          </a:p>
          <a:p>
            <a:r>
              <a:rPr lang="fr-FR" b="1" dirty="0" smtClean="0">
                <a:solidFill>
                  <a:schemeClr val="accent1">
                    <a:lumMod val="60000"/>
                    <a:lumOff val="40000"/>
                  </a:schemeClr>
                </a:solidFill>
                <a:effectLst>
                  <a:outerShdw blurRad="38100" dist="38100" dir="2700000" algn="tl">
                    <a:srgbClr val="000000">
                      <a:alpha val="43137"/>
                    </a:srgbClr>
                  </a:outerShdw>
                </a:effectLst>
              </a:rPr>
              <a:t>Ils ne touchent aucun feu et par extension rien d’électrique, ni téléphone, ni télécommande, ni Tv, ni sonnette pour appeler  </a:t>
            </a:r>
            <a:r>
              <a:rPr lang="fr-FR" dirty="0" smtClean="0"/>
              <a:t/>
            </a:r>
            <a:br>
              <a:rPr lang="fr-FR" dirty="0" smtClean="0"/>
            </a:br>
            <a:r>
              <a:rPr lang="fr-FR" dirty="0" smtClean="0"/>
              <a:t>Pensez à rendre plus souvent visite à un malade pratiquant !</a:t>
            </a:r>
          </a:p>
          <a:p>
            <a:r>
              <a:rPr lang="fr-FR" dirty="0" smtClean="0"/>
              <a:t>Ils n’écrivent pas, ne signent aucun papier</a:t>
            </a:r>
          </a:p>
          <a:p>
            <a:r>
              <a:rPr lang="fr-FR" dirty="0" smtClean="0"/>
              <a:t>Ils ne touchent aucun argent </a:t>
            </a:r>
          </a:p>
          <a:p>
            <a:r>
              <a:rPr lang="fr-FR" dirty="0" smtClean="0"/>
              <a:t>Ils ne prennent pas la voiture ,  ne travaillent pas etc.…</a:t>
            </a:r>
          </a:p>
          <a:p>
            <a:r>
              <a:rPr lang="fr-FR" b="1" dirty="0" smtClean="0">
                <a:solidFill>
                  <a:schemeClr val="accent1">
                    <a:lumMod val="60000"/>
                    <a:lumOff val="40000"/>
                  </a:schemeClr>
                </a:solidFill>
                <a:effectLst>
                  <a:outerShdw blurRad="38100" dist="38100" dir="2700000" algn="tl">
                    <a:srgbClr val="000000">
                      <a:alpha val="43137"/>
                    </a:srgbClr>
                  </a:outerShdw>
                </a:effectLst>
              </a:rPr>
              <a:t>Toutefois quand la vie est en danger, ils ont le devoir de transgresser le </a:t>
            </a:r>
            <a:r>
              <a:rPr lang="fr-FR" b="1" dirty="0" err="1" smtClean="0">
                <a:solidFill>
                  <a:schemeClr val="accent1">
                    <a:lumMod val="60000"/>
                    <a:lumOff val="40000"/>
                  </a:schemeClr>
                </a:solidFill>
                <a:effectLst>
                  <a:outerShdw blurRad="38100" dist="38100" dir="2700000" algn="tl">
                    <a:srgbClr val="000000">
                      <a:alpha val="43137"/>
                    </a:srgbClr>
                  </a:outerShdw>
                </a:effectLst>
              </a:rPr>
              <a:t>chabbat</a:t>
            </a:r>
            <a:r>
              <a:rPr lang="fr-FR" b="1" dirty="0" smtClean="0">
                <a:solidFill>
                  <a:schemeClr val="accent1">
                    <a:lumMod val="60000"/>
                    <a:lumOff val="40000"/>
                  </a:schemeClr>
                </a:solidFill>
                <a:effectLst>
                  <a:outerShdw blurRad="38100" dist="38100" dir="2700000" algn="tl">
                    <a:srgbClr val="000000">
                      <a:alpha val="43137"/>
                    </a:srgbClr>
                  </a:outerShdw>
                </a:effectLst>
              </a:rPr>
              <a:t> et les fêtes </a:t>
            </a: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fld id="{99B36B14-C701-49CA-B1CE-E0AD4E652EF5}"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10</a:t>
            </a:fld>
            <a:endParaRPr lang="fr-FR"/>
          </a:p>
        </p:txBody>
      </p:sp>
      <p:pic>
        <p:nvPicPr>
          <p:cNvPr id="6" name="Image 5" descr="bougies.jpg"/>
          <p:cNvPicPr>
            <a:picLocks noChangeAspect="1"/>
          </p:cNvPicPr>
          <p:nvPr/>
        </p:nvPicPr>
        <p:blipFill>
          <a:blip r:embed="rId2" cstate="print"/>
          <a:stretch>
            <a:fillRect/>
          </a:stretch>
        </p:blipFill>
        <p:spPr>
          <a:xfrm>
            <a:off x="5940152" y="1484784"/>
            <a:ext cx="2857500" cy="381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fêtes </a:t>
            </a:r>
            <a:endParaRPr lang="fr-FR" dirty="0"/>
          </a:p>
        </p:txBody>
      </p:sp>
      <p:sp>
        <p:nvSpPr>
          <p:cNvPr id="3" name="Espace réservé du contenu 2"/>
          <p:cNvSpPr>
            <a:spLocks noGrp="1"/>
          </p:cNvSpPr>
          <p:nvPr>
            <p:ph idx="1"/>
          </p:nvPr>
        </p:nvSpPr>
        <p:spPr>
          <a:xfrm>
            <a:off x="457200" y="1600200"/>
            <a:ext cx="8435280" cy="2044824"/>
          </a:xfrm>
        </p:spPr>
        <p:txBody>
          <a:bodyPr>
            <a:normAutofit fontScale="70000" lnSpcReduction="20000"/>
          </a:bodyPr>
          <a:lstStyle/>
          <a:p>
            <a:r>
              <a:rPr lang="fr-FR" b="1" dirty="0" smtClean="0">
                <a:solidFill>
                  <a:schemeClr val="accent1">
                    <a:lumMod val="40000"/>
                    <a:lumOff val="60000"/>
                  </a:schemeClr>
                </a:solidFill>
                <a:effectLst>
                  <a:outerShdw blurRad="38100" dist="38100" dir="2700000" algn="tl">
                    <a:srgbClr val="000000">
                      <a:alpha val="43137"/>
                    </a:srgbClr>
                  </a:outerShdw>
                </a:effectLst>
              </a:rPr>
              <a:t>Roch Hachana </a:t>
            </a:r>
            <a:r>
              <a:rPr lang="fr-FR" dirty="0" smtClean="0"/>
              <a:t>, le nouvel an dure deux jours en automne, c’est le jour du jugement. </a:t>
            </a:r>
            <a:endParaRPr lang="fr-FR" dirty="0" smtClean="0">
              <a:solidFill>
                <a:schemeClr val="accent1">
                  <a:lumMod val="40000"/>
                  <a:lumOff val="60000"/>
                </a:schemeClr>
              </a:solidFill>
              <a:effectLst>
                <a:outerShdw blurRad="38100" dist="38100" dir="2700000" algn="tl">
                  <a:srgbClr val="000000">
                    <a:alpha val="43137"/>
                  </a:srgbClr>
                </a:outerShdw>
              </a:effectLst>
            </a:endParaRPr>
          </a:p>
          <a:p>
            <a:r>
              <a:rPr lang="fr-FR" b="1" dirty="0" smtClean="0">
                <a:solidFill>
                  <a:schemeClr val="accent1">
                    <a:lumMod val="40000"/>
                    <a:lumOff val="60000"/>
                  </a:schemeClr>
                </a:solidFill>
                <a:effectLst>
                  <a:outerShdw blurRad="38100" dist="38100" dir="2700000" algn="tl">
                    <a:srgbClr val="000000">
                      <a:alpha val="43137"/>
                    </a:srgbClr>
                  </a:outerShdw>
                </a:effectLst>
              </a:rPr>
              <a:t>Yom Kippour </a:t>
            </a:r>
            <a:r>
              <a:rPr lang="fr-FR" dirty="0" smtClean="0">
                <a:solidFill>
                  <a:schemeClr val="accent1">
                    <a:lumMod val="40000"/>
                    <a:lumOff val="60000"/>
                  </a:schemeClr>
                </a:solidFill>
                <a:effectLst>
                  <a:outerShdw blurRad="38100" dist="38100" dir="2700000" algn="tl">
                    <a:srgbClr val="000000">
                      <a:alpha val="43137"/>
                    </a:srgbClr>
                  </a:outerShdw>
                </a:effectLst>
              </a:rPr>
              <a:t>, </a:t>
            </a:r>
            <a:r>
              <a:rPr lang="fr-FR" dirty="0" smtClean="0"/>
              <a:t>le « grand pardon », dix jours plus tard est la fête la plus respectée de l’année,  c’est un jour de jeune et de prières, car ce jour Dieu décide d’appliquer ce qui a été jugé à Roch Hachana, </a:t>
            </a:r>
            <a:br>
              <a:rPr lang="fr-FR" dirty="0" smtClean="0"/>
            </a:br>
            <a:r>
              <a:rPr lang="fr-FR" dirty="0" smtClean="0"/>
              <a:t> </a:t>
            </a:r>
            <a:r>
              <a:rPr lang="fr-FR" dirty="0" smtClean="0">
                <a:solidFill>
                  <a:schemeClr val="accent1">
                    <a:lumMod val="40000"/>
                    <a:lumOff val="60000"/>
                  </a:schemeClr>
                </a:solidFill>
                <a:effectLst>
                  <a:outerShdw blurRad="38100" dist="38100" dir="2700000" algn="tl">
                    <a:srgbClr val="000000">
                      <a:alpha val="43137"/>
                    </a:srgbClr>
                  </a:outerShdw>
                </a:effectLst>
              </a:rPr>
              <a:t>Un malade en danger a l’obligation de manger</a:t>
            </a:r>
            <a:r>
              <a:rPr lang="fr-FR" dirty="0" smtClean="0"/>
              <a:t>. </a:t>
            </a:r>
          </a:p>
          <a:p>
            <a:r>
              <a:rPr lang="fr-FR" dirty="0" smtClean="0"/>
              <a:t>Puis viennent les trois  fêtes de Pèlerinage</a:t>
            </a:r>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5004048" y="3645024"/>
            <a:ext cx="3810000" cy="2533651"/>
          </a:xfrm>
          <a:prstGeom prst="rect">
            <a:avLst/>
          </a:prstGeom>
          <a:noFill/>
        </p:spPr>
      </p:pic>
      <p:sp>
        <p:nvSpPr>
          <p:cNvPr id="8" name="ZoneTexte 7"/>
          <p:cNvSpPr txBox="1"/>
          <p:nvPr/>
        </p:nvSpPr>
        <p:spPr>
          <a:xfrm>
            <a:off x="395536" y="3573016"/>
            <a:ext cx="4464496" cy="3139321"/>
          </a:xfrm>
          <a:prstGeom prst="rect">
            <a:avLst/>
          </a:prstGeom>
          <a:noFill/>
        </p:spPr>
        <p:txBody>
          <a:bodyPr wrap="square" rtlCol="0">
            <a:spAutoFit/>
          </a:bodyPr>
          <a:lstStyle/>
          <a:p>
            <a:pPr lvl="1"/>
            <a:r>
              <a:rPr lang="fr-FR" b="1" dirty="0" err="1" smtClean="0">
                <a:solidFill>
                  <a:schemeClr val="accent1">
                    <a:lumMod val="40000"/>
                    <a:lumOff val="60000"/>
                  </a:schemeClr>
                </a:solidFill>
                <a:effectLst>
                  <a:outerShdw blurRad="38100" dist="38100" dir="2700000" algn="tl">
                    <a:srgbClr val="000000">
                      <a:alpha val="43137"/>
                    </a:srgbClr>
                  </a:outerShdw>
                </a:effectLst>
              </a:rPr>
              <a:t>Souccoth</a:t>
            </a:r>
            <a:r>
              <a:rPr lang="fr-FR" dirty="0" smtClean="0">
                <a:solidFill>
                  <a:schemeClr val="accent1">
                    <a:lumMod val="40000"/>
                    <a:lumOff val="60000"/>
                  </a:schemeClr>
                </a:solidFill>
                <a:effectLst>
                  <a:outerShdw blurRad="38100" dist="38100" dir="2700000" algn="tl">
                    <a:srgbClr val="000000">
                      <a:alpha val="43137"/>
                    </a:srgbClr>
                  </a:outerShdw>
                </a:effectLst>
              </a:rPr>
              <a:t> </a:t>
            </a:r>
            <a:r>
              <a:rPr lang="fr-FR" dirty="0" smtClean="0"/>
              <a:t> fête des cabanes  en  Automne</a:t>
            </a:r>
          </a:p>
          <a:p>
            <a:pPr lvl="1"/>
            <a:r>
              <a:rPr lang="fr-FR" b="1" dirty="0" smtClean="0">
                <a:solidFill>
                  <a:schemeClr val="accent1">
                    <a:lumMod val="40000"/>
                    <a:lumOff val="60000"/>
                  </a:schemeClr>
                </a:solidFill>
                <a:effectLst>
                  <a:outerShdw blurRad="38100" dist="38100" dir="2700000" algn="tl">
                    <a:srgbClr val="000000">
                      <a:alpha val="43137"/>
                    </a:srgbClr>
                  </a:outerShdw>
                </a:effectLst>
              </a:rPr>
              <a:t>Pessah</a:t>
            </a:r>
            <a:r>
              <a:rPr lang="fr-FR" dirty="0" smtClean="0">
                <a:solidFill>
                  <a:schemeClr val="accent1">
                    <a:lumMod val="40000"/>
                    <a:lumOff val="60000"/>
                  </a:schemeClr>
                </a:solidFill>
                <a:effectLst>
                  <a:outerShdw blurRad="38100" dist="38100" dir="2700000" algn="tl">
                    <a:srgbClr val="000000">
                      <a:alpha val="43137"/>
                    </a:srgbClr>
                  </a:outerShdw>
                </a:effectLst>
              </a:rPr>
              <a:t> </a:t>
            </a:r>
            <a:r>
              <a:rPr lang="fr-FR" dirty="0" smtClean="0"/>
              <a:t>:  La Pâques Juive  au printemps : Pendant 8 jours, on ne mange pas de pain ni de gâteaux.</a:t>
            </a:r>
          </a:p>
          <a:p>
            <a:pPr lvl="1"/>
            <a:r>
              <a:rPr lang="fr-FR" b="1" dirty="0" err="1" smtClean="0">
                <a:solidFill>
                  <a:schemeClr val="accent1">
                    <a:lumMod val="40000"/>
                    <a:lumOff val="60000"/>
                  </a:schemeClr>
                </a:solidFill>
                <a:effectLst>
                  <a:outerShdw blurRad="38100" dist="38100" dir="2700000" algn="tl">
                    <a:srgbClr val="000000">
                      <a:alpha val="43137"/>
                    </a:srgbClr>
                  </a:outerShdw>
                </a:effectLst>
              </a:rPr>
              <a:t>Chavouoth</a:t>
            </a:r>
            <a:r>
              <a:rPr lang="fr-FR" b="1" dirty="0" smtClean="0">
                <a:solidFill>
                  <a:schemeClr val="accent1">
                    <a:lumMod val="40000"/>
                    <a:lumOff val="60000"/>
                  </a:schemeClr>
                </a:solidFill>
              </a:rPr>
              <a:t> </a:t>
            </a:r>
            <a:r>
              <a:rPr lang="fr-FR" dirty="0" smtClean="0"/>
              <a:t>: fête des semaines  (Pentecôte) au début de l’été</a:t>
            </a:r>
          </a:p>
          <a:p>
            <a:pPr lvl="1">
              <a:buNone/>
            </a:pPr>
            <a:r>
              <a:rPr lang="fr-FR" dirty="0" smtClean="0"/>
              <a:t>Et des fêtes « historiques » </a:t>
            </a:r>
          </a:p>
          <a:p>
            <a:pPr lvl="1">
              <a:buFont typeface="Arial" charset="0"/>
              <a:buChar char="•"/>
            </a:pPr>
            <a:r>
              <a:rPr lang="fr-FR" dirty="0" err="1" smtClean="0"/>
              <a:t>Hanoucah</a:t>
            </a:r>
            <a:r>
              <a:rPr lang="fr-FR" dirty="0" smtClean="0"/>
              <a:t>  avant  Noël</a:t>
            </a:r>
          </a:p>
          <a:p>
            <a:pPr lvl="1">
              <a:buFont typeface="Arial" charset="0"/>
              <a:buChar char="•"/>
            </a:pPr>
            <a:r>
              <a:rPr lang="fr-FR" dirty="0" smtClean="0"/>
              <a:t>Pourim à la fin de l’hiver  </a:t>
            </a:r>
          </a:p>
          <a:p>
            <a:r>
              <a:rPr lang="fr-FR" dirty="0" smtClean="0"/>
              <a:t>h </a:t>
            </a:r>
            <a:endParaRPr lang="fr-FR" dirty="0"/>
          </a:p>
        </p:txBody>
      </p:sp>
      <p:sp>
        <p:nvSpPr>
          <p:cNvPr id="6" name="Espace réservé de la date 5"/>
          <p:cNvSpPr>
            <a:spLocks noGrp="1"/>
          </p:cNvSpPr>
          <p:nvPr>
            <p:ph type="dt" sz="half" idx="10"/>
          </p:nvPr>
        </p:nvSpPr>
        <p:spPr/>
        <p:txBody>
          <a:bodyPr/>
          <a:lstStyle/>
          <a:p>
            <a:fld id="{BEBACD97-8ACB-4904-921A-F61D093A8774}" type="datetime1">
              <a:rPr lang="fr-FR" smtClean="0"/>
              <a:pPr/>
              <a:t>15/01/2018</a:t>
            </a:fld>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nourriture cachère</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solidFill>
                  <a:schemeClr val="accent1">
                    <a:lumMod val="40000"/>
                    <a:lumOff val="60000"/>
                  </a:schemeClr>
                </a:solidFill>
                <a:effectLst>
                  <a:outerShdw blurRad="38100" dist="38100" dir="2700000" algn="tl">
                    <a:srgbClr val="000000">
                      <a:alpha val="43137"/>
                    </a:srgbClr>
                  </a:outerShdw>
                </a:effectLst>
              </a:rPr>
              <a:t>Celui qui suit la torah </a:t>
            </a:r>
            <a:r>
              <a:rPr lang="fr-FR" dirty="0" smtClean="0"/>
              <a:t>scrupuleusement ne peut manger de la cuisine préparée par une personne ne respectant pas elle-même ces règles.  Non seulement les ingrédients doivent être cachères, mais aussi tous les ustensiles de cuisine et toute la vaisselle.</a:t>
            </a:r>
          </a:p>
          <a:p>
            <a:r>
              <a:rPr lang="fr-FR" dirty="0" smtClean="0"/>
              <a:t>Certains hôpitaux proposent des barquettes cachères. </a:t>
            </a:r>
          </a:p>
          <a:p>
            <a:r>
              <a:rPr lang="fr-FR" b="1" dirty="0" smtClean="0">
                <a:solidFill>
                  <a:schemeClr val="accent1">
                    <a:lumMod val="40000"/>
                    <a:lumOff val="60000"/>
                  </a:schemeClr>
                </a:solidFill>
                <a:effectLst>
                  <a:outerShdw blurRad="38100" dist="38100" dir="2700000" algn="tl">
                    <a:srgbClr val="000000">
                      <a:alpha val="43137"/>
                    </a:srgbClr>
                  </a:outerShdw>
                </a:effectLst>
              </a:rPr>
              <a:t>Devant la nécessité, à l’hôpital, la plupart font des compromis.</a:t>
            </a:r>
          </a:p>
          <a:p>
            <a:r>
              <a:rPr lang="fr-FR" dirty="0" smtClean="0"/>
              <a:t> </a:t>
            </a:r>
            <a:r>
              <a:rPr lang="fr-FR" b="1" dirty="0" smtClean="0">
                <a:solidFill>
                  <a:schemeClr val="accent1">
                    <a:lumMod val="40000"/>
                    <a:lumOff val="60000"/>
                  </a:schemeClr>
                </a:solidFill>
                <a:effectLst>
                  <a:outerShdw blurRad="38100" dist="38100" dir="2700000" algn="tl">
                    <a:srgbClr val="000000">
                      <a:alpha val="43137"/>
                    </a:srgbClr>
                  </a:outerShdw>
                </a:effectLst>
              </a:rPr>
              <a:t>Tous ont l’obligation de se laver les mains avant de manger </a:t>
            </a:r>
            <a:r>
              <a:rPr lang="fr-FR" dirty="0" smtClean="0"/>
              <a:t>(pensez à une bassine si le malade ne peut se lever)</a:t>
            </a:r>
          </a:p>
          <a:p>
            <a:endParaRPr lang="fr-FR" b="1" dirty="0" smtClean="0">
              <a:solidFill>
                <a:schemeClr val="accent1">
                  <a:lumMod val="40000"/>
                  <a:lumOff val="60000"/>
                </a:schemeClr>
              </a:solidFill>
              <a:effectLst>
                <a:outerShdw blurRad="38100" dist="38100" dir="2700000" algn="tl">
                  <a:srgbClr val="000000">
                    <a:alpha val="43137"/>
                  </a:srgbClr>
                </a:outerShdw>
              </a:effectLst>
            </a:endParaRPr>
          </a:p>
          <a:p>
            <a:pPr>
              <a:buNone/>
            </a:pPr>
            <a:endParaRPr lang="fr-FR" dirty="0"/>
          </a:p>
        </p:txBody>
      </p:sp>
      <p:sp>
        <p:nvSpPr>
          <p:cNvPr id="4" name="Espace réservé de la date 3"/>
          <p:cNvSpPr>
            <a:spLocks noGrp="1"/>
          </p:cNvSpPr>
          <p:nvPr>
            <p:ph type="dt" sz="half" idx="10"/>
          </p:nvPr>
        </p:nvSpPr>
        <p:spPr/>
        <p:txBody>
          <a:bodyPr/>
          <a:lstStyle/>
          <a:p>
            <a:fld id="{E9D88FB0-503D-458A-8528-AD2ECDC60080}"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est cachère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La viande bovine ou ovine </a:t>
            </a:r>
            <a:r>
              <a:rPr lang="fr-FR" dirty="0" err="1" smtClean="0"/>
              <a:t>cachérisée</a:t>
            </a:r>
            <a:endParaRPr lang="fr-FR" dirty="0" smtClean="0"/>
          </a:p>
          <a:p>
            <a:r>
              <a:rPr lang="fr-FR" dirty="0" smtClean="0"/>
              <a:t>Les poissons ayant écailles et nageoires </a:t>
            </a:r>
          </a:p>
          <a:p>
            <a:r>
              <a:rPr lang="fr-FR" dirty="0" smtClean="0"/>
              <a:t>Les œufs, yaourts, pain,  tous les fruits et légumes</a:t>
            </a:r>
          </a:p>
          <a:p>
            <a:r>
              <a:rPr lang="fr-FR" dirty="0" smtClean="0">
                <a:effectLst>
                  <a:outerShdw blurRad="38100" dist="38100" dir="2700000" algn="tl">
                    <a:srgbClr val="000000">
                      <a:alpha val="43137"/>
                    </a:srgbClr>
                  </a:outerShdw>
                </a:effectLst>
              </a:rPr>
              <a:t>On ne mélange jamais  les produits carnés avec les produits lactés. </a:t>
            </a:r>
          </a:p>
          <a:p>
            <a:r>
              <a:rPr lang="fr-FR" b="1" dirty="0" smtClean="0">
                <a:solidFill>
                  <a:schemeClr val="accent1">
                    <a:lumMod val="40000"/>
                    <a:lumOff val="60000"/>
                  </a:schemeClr>
                </a:solidFill>
                <a:effectLst>
                  <a:outerShdw blurRad="38100" dist="38100" dir="2700000" algn="tl">
                    <a:srgbClr val="000000">
                      <a:alpha val="43137"/>
                    </a:srgbClr>
                  </a:outerShdw>
                </a:effectLst>
              </a:rPr>
              <a:t>Quand la vie est menacée, tout est cachère !</a:t>
            </a:r>
            <a:br>
              <a:rPr lang="fr-FR" b="1" dirty="0" smtClean="0">
                <a:solidFill>
                  <a:schemeClr val="accent1">
                    <a:lumMod val="40000"/>
                    <a:lumOff val="60000"/>
                  </a:schemeClr>
                </a:solidFill>
                <a:effectLst>
                  <a:outerShdw blurRad="38100" dist="38100" dir="2700000" algn="tl">
                    <a:srgbClr val="000000">
                      <a:alpha val="43137"/>
                    </a:srgbClr>
                  </a:outerShdw>
                </a:effectLst>
              </a:rPr>
            </a:br>
            <a:endParaRPr lang="fr-FR" b="1" dirty="0" smtClean="0">
              <a:solidFill>
                <a:schemeClr val="accent1">
                  <a:lumMod val="40000"/>
                  <a:lumOff val="60000"/>
                </a:schemeClr>
              </a:solidFill>
              <a:effectLst>
                <a:outerShdw blurRad="38100" dist="38100" dir="2700000" algn="tl">
                  <a:srgbClr val="000000">
                    <a:alpha val="43137"/>
                  </a:srgbClr>
                </a:outerShdw>
              </a:effectLst>
            </a:endParaRPr>
          </a:p>
          <a:p>
            <a:r>
              <a:rPr lang="fr-FR" dirty="0" smtClean="0"/>
              <a:t>La plupart des juifs ne sont pas religieux et parmi les autres, beaucoup font des compromis</a:t>
            </a:r>
            <a:r>
              <a:rPr lang="fr-FR" dirty="0" smtClean="0">
                <a:solidFill>
                  <a:schemeClr val="accent1">
                    <a:lumMod val="40000"/>
                    <a:lumOff val="60000"/>
                  </a:schemeClr>
                </a:solidFill>
                <a:effectLst>
                  <a:outerShdw blurRad="38100" dist="38100" dir="2700000" algn="tl">
                    <a:srgbClr val="000000">
                      <a:alpha val="43137"/>
                    </a:srgbClr>
                  </a:outerShdw>
                </a:effectLst>
              </a:rPr>
              <a:t>. </a:t>
            </a:r>
            <a:br>
              <a:rPr lang="fr-FR" dirty="0" smtClean="0">
                <a:solidFill>
                  <a:schemeClr val="accent1">
                    <a:lumMod val="40000"/>
                    <a:lumOff val="60000"/>
                  </a:schemeClr>
                </a:solidFill>
                <a:effectLst>
                  <a:outerShdw blurRad="38100" dist="38100" dir="2700000" algn="tl">
                    <a:srgbClr val="000000">
                      <a:alpha val="43137"/>
                    </a:srgbClr>
                  </a:outerShdw>
                </a:effectLst>
              </a:rPr>
            </a:br>
            <a:r>
              <a:rPr lang="fr-FR" b="1" dirty="0" smtClean="0">
                <a:solidFill>
                  <a:schemeClr val="accent1">
                    <a:lumMod val="40000"/>
                    <a:lumOff val="60000"/>
                  </a:schemeClr>
                </a:solidFill>
                <a:effectLst>
                  <a:outerShdw blurRad="38100" dist="38100" dir="2700000" algn="tl">
                    <a:srgbClr val="000000">
                      <a:alpha val="43137"/>
                    </a:srgbClr>
                  </a:outerShdw>
                </a:effectLst>
              </a:rPr>
              <a:t>Discuter avec le patient évite les malentendus.</a:t>
            </a:r>
          </a:p>
          <a:p>
            <a:pPr>
              <a:buNone/>
            </a:pPr>
            <a:r>
              <a:rPr lang="fr-FR" b="1" dirty="0" smtClean="0"/>
              <a:t> </a:t>
            </a:r>
          </a:p>
        </p:txBody>
      </p:sp>
      <p:sp>
        <p:nvSpPr>
          <p:cNvPr id="4" name="Espace réservé de la date 3"/>
          <p:cNvSpPr>
            <a:spLocks noGrp="1"/>
          </p:cNvSpPr>
          <p:nvPr>
            <p:ph type="dt" sz="half" idx="10"/>
          </p:nvPr>
        </p:nvSpPr>
        <p:spPr/>
        <p:txBody>
          <a:bodyPr/>
          <a:lstStyle/>
          <a:p>
            <a:fld id="{C9666E13-DC2F-42E9-83A9-233D21F3A142}"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fin de vie </a:t>
            </a:r>
            <a:endParaRPr lang="fr-FR" dirty="0"/>
          </a:p>
        </p:txBody>
      </p:sp>
      <p:sp>
        <p:nvSpPr>
          <p:cNvPr id="3" name="Espace réservé du contenu 2"/>
          <p:cNvSpPr>
            <a:spLocks noGrp="1"/>
          </p:cNvSpPr>
          <p:nvPr>
            <p:ph idx="1"/>
          </p:nvPr>
        </p:nvSpPr>
        <p:spPr>
          <a:xfrm>
            <a:off x="457200" y="1340768"/>
            <a:ext cx="8229600" cy="4968592"/>
          </a:xfrm>
        </p:spPr>
        <p:txBody>
          <a:bodyPr>
            <a:normAutofit/>
          </a:bodyPr>
          <a:lstStyle/>
          <a:p>
            <a:r>
              <a:rPr lang="fr-FR" dirty="0" smtClean="0"/>
              <a:t> </a:t>
            </a:r>
            <a:r>
              <a:rPr lang="fr-FR" sz="2200" dirty="0" smtClean="0"/>
              <a:t> </a:t>
            </a:r>
            <a:r>
              <a:rPr lang="fr-FR" sz="2600" dirty="0" smtClean="0"/>
              <a:t>L’homme n’est pas l’ultime propriétaire de sa propre vie, le suicide est un assassinat et </a:t>
            </a:r>
            <a:r>
              <a:rPr lang="fr-FR" sz="1400" dirty="0" smtClean="0"/>
              <a:t/>
            </a:r>
            <a:br>
              <a:rPr lang="fr-FR" sz="1400" dirty="0" smtClean="0"/>
            </a:br>
            <a:r>
              <a:rPr lang="fr-FR" sz="1400" dirty="0" smtClean="0">
                <a:solidFill>
                  <a:schemeClr val="accent1">
                    <a:lumMod val="40000"/>
                    <a:lumOff val="60000"/>
                  </a:schemeClr>
                </a:solidFill>
                <a:effectLst>
                  <a:outerShdw blurRad="38100" dist="38100" dir="2700000" algn="tl">
                    <a:srgbClr val="000000">
                      <a:alpha val="43137"/>
                    </a:srgbClr>
                  </a:outerShdw>
                </a:effectLst>
              </a:rPr>
              <a:t> </a:t>
            </a:r>
            <a:r>
              <a:rPr lang="fr-FR" sz="3300" dirty="0" smtClean="0">
                <a:solidFill>
                  <a:schemeClr val="accent1">
                    <a:lumMod val="40000"/>
                    <a:lumOff val="60000"/>
                  </a:schemeClr>
                </a:solidFill>
                <a:effectLst>
                  <a:outerShdw blurRad="38100" dist="38100" dir="2700000" algn="tl">
                    <a:srgbClr val="000000">
                      <a:alpha val="43137"/>
                    </a:srgbClr>
                  </a:outerShdw>
                </a:effectLst>
              </a:rPr>
              <a:t>L’euthanasie active n’est pas autorisée </a:t>
            </a:r>
          </a:p>
          <a:p>
            <a:r>
              <a:rPr lang="fr-FR" sz="3300" dirty="0" smtClean="0">
                <a:solidFill>
                  <a:schemeClr val="accent1">
                    <a:lumMod val="40000"/>
                    <a:lumOff val="60000"/>
                  </a:schemeClr>
                </a:solidFill>
                <a:effectLst>
                  <a:outerShdw blurRad="38100" dist="38100" dir="2700000" algn="tl">
                    <a:srgbClr val="000000">
                      <a:alpha val="43137"/>
                    </a:srgbClr>
                  </a:outerShdw>
                </a:effectLst>
              </a:rPr>
              <a:t>L’acharnement thérapeutique non plus</a:t>
            </a:r>
            <a:r>
              <a:rPr lang="fr-FR" dirty="0" smtClean="0"/>
              <a:t/>
            </a:r>
            <a:br>
              <a:rPr lang="fr-FR" dirty="0" smtClean="0"/>
            </a:br>
            <a:r>
              <a:rPr lang="fr-FR" sz="2400" dirty="0" smtClean="0"/>
              <a:t> Le malade reste libre de choisir ou non un nouveau traitement expérimental, voir d’arrêter un traitement. Les soignants considèrent les mourants comme les autres malades, et allègent  leurs souffrances</a:t>
            </a:r>
            <a:r>
              <a:rPr lang="fr-FR" dirty="0" smtClean="0"/>
              <a:t>. </a:t>
            </a:r>
          </a:p>
          <a:p>
            <a:r>
              <a:rPr lang="fr-FR" dirty="0" smtClean="0">
                <a:solidFill>
                  <a:schemeClr val="accent1">
                    <a:lumMod val="40000"/>
                    <a:lumOff val="60000"/>
                  </a:schemeClr>
                </a:solidFill>
                <a:effectLst>
                  <a:outerShdw blurRad="38100" dist="38100" dir="2700000" algn="tl">
                    <a:srgbClr val="000000">
                      <a:alpha val="43137"/>
                    </a:srgbClr>
                  </a:outerShdw>
                </a:effectLst>
              </a:rPr>
              <a:t>Il est licite d’arrêter ce qui empêche une personne de mourir quand le cas est désespéré</a:t>
            </a:r>
            <a:r>
              <a:rPr lang="fr-FR" dirty="0" smtClean="0"/>
              <a:t>.</a:t>
            </a:r>
            <a:br>
              <a:rPr lang="fr-FR" dirty="0" smtClean="0"/>
            </a:br>
            <a:r>
              <a:rPr lang="fr-FR" sz="2400" dirty="0" smtClean="0"/>
              <a:t>(mort de Rabbi  </a:t>
            </a:r>
            <a:r>
              <a:rPr lang="fr-FR" sz="2400" dirty="0" err="1" smtClean="0"/>
              <a:t>Yehouda</a:t>
            </a:r>
            <a:r>
              <a:rPr lang="fr-FR" sz="2400" dirty="0" smtClean="0"/>
              <a:t> </a:t>
            </a:r>
            <a:r>
              <a:rPr lang="fr-FR" sz="2400" dirty="0" err="1" smtClean="0"/>
              <a:t>Hanassi</a:t>
            </a:r>
            <a:r>
              <a:rPr lang="fr-FR" sz="2400" dirty="0" smtClean="0"/>
              <a:t>) </a:t>
            </a:r>
          </a:p>
        </p:txBody>
      </p:sp>
      <p:sp>
        <p:nvSpPr>
          <p:cNvPr id="4" name="Espace réservé de la date 3"/>
          <p:cNvSpPr>
            <a:spLocks noGrp="1"/>
          </p:cNvSpPr>
          <p:nvPr>
            <p:ph type="dt" sz="half" idx="10"/>
          </p:nvPr>
        </p:nvSpPr>
        <p:spPr/>
        <p:txBody>
          <a:bodyPr/>
          <a:lstStyle/>
          <a:p>
            <a:fld id="{80354666-94C2-4D98-ABAB-015E20370F83}"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fin de vie – Suite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Si un rabbin ou des proches sont présents </a:t>
            </a:r>
          </a:p>
          <a:p>
            <a:pPr lvl="1"/>
            <a:r>
              <a:rPr lang="fr-FR" dirty="0" smtClean="0"/>
              <a:t>Ils récitent des psaumes près du mourant</a:t>
            </a:r>
          </a:p>
          <a:p>
            <a:pPr lvl="1"/>
            <a:r>
              <a:rPr lang="fr-FR" dirty="0" smtClean="0"/>
              <a:t>Le moment venu, ils font réciter au mourant le </a:t>
            </a:r>
            <a:br>
              <a:rPr lang="fr-FR" dirty="0" smtClean="0"/>
            </a:br>
            <a:r>
              <a:rPr lang="fr-FR" dirty="0" smtClean="0"/>
              <a:t>« </a:t>
            </a:r>
            <a:r>
              <a:rPr lang="fr-FR" dirty="0" err="1" smtClean="0"/>
              <a:t>Vidouille</a:t>
            </a:r>
            <a:r>
              <a:rPr lang="fr-FR" dirty="0" smtClean="0"/>
              <a:t> », les confessions , et « le </a:t>
            </a:r>
            <a:r>
              <a:rPr lang="fr-FR" dirty="0" err="1" smtClean="0"/>
              <a:t>chema</a:t>
            </a:r>
            <a:r>
              <a:rPr lang="fr-FR" dirty="0" smtClean="0"/>
              <a:t> »</a:t>
            </a:r>
          </a:p>
          <a:p>
            <a:pPr lvl="1"/>
            <a:r>
              <a:rPr lang="fr-FR" dirty="0" smtClean="0"/>
              <a:t>Ils ferment les yeux et la bouche du défunt, et lui recouvrent le visage avec son drap</a:t>
            </a:r>
          </a:p>
          <a:p>
            <a:r>
              <a:rPr lang="fr-FR" dirty="0" smtClean="0"/>
              <a:t>Le rôle des soignants à l’hôpital</a:t>
            </a:r>
          </a:p>
          <a:p>
            <a:pPr lvl="1"/>
            <a:r>
              <a:rPr lang="fr-FR" dirty="0" smtClean="0"/>
              <a:t>La personne présente  ferme les yeux et la bouche du défunt si cela n’a pas été fait, elle allonge le défunt sur le dos, allonge les bras le long de son corps, et le recouvre entièrement, y compris le visage par un drap. </a:t>
            </a:r>
          </a:p>
          <a:p>
            <a:r>
              <a:rPr lang="fr-FR" b="1" dirty="0" smtClean="0">
                <a:solidFill>
                  <a:schemeClr val="accent1">
                    <a:lumMod val="40000"/>
                    <a:lumOff val="60000"/>
                  </a:schemeClr>
                </a:solidFill>
                <a:effectLst>
                  <a:outerShdw blurRad="38100" dist="38100" dir="2700000" algn="tl">
                    <a:srgbClr val="000000">
                      <a:alpha val="43137"/>
                    </a:srgbClr>
                  </a:outerShdw>
                </a:effectLst>
              </a:rPr>
              <a:t>La coutume juive veut qu’on cache le visage des défunts. </a:t>
            </a:r>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a:t>
            </a:r>
            <a:r>
              <a:rPr lang="fr-FR" dirty="0" err="1" smtClean="0"/>
              <a:t>Vidouï</a:t>
            </a:r>
            <a:r>
              <a:rPr lang="fr-FR" dirty="0" smtClean="0"/>
              <a:t> prière du mourant</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err="1" smtClean="0"/>
              <a:t>Vidouï</a:t>
            </a:r>
            <a:r>
              <a:rPr lang="fr-FR" dirty="0" smtClean="0"/>
              <a:t> au moment de l’agonie</a:t>
            </a:r>
          </a:p>
          <a:p>
            <a:r>
              <a:rPr lang="fr-FR" dirty="0" smtClean="0"/>
              <a:t> « Mon Dieu et Dieu de mes ancêtres, que ma prière se présente devant toi, et ne te détourne pas de ma supplication. Je t’en prie, recouvre toutes les fautes que j’ai commises devant toi jusqu’à aujourd’hui. Je me sens honteux et attristé d’avoir commis des actions mauvaises et des transgressions.</a:t>
            </a:r>
          </a:p>
          <a:p>
            <a:r>
              <a:rPr lang="fr-FR" dirty="0" smtClean="0"/>
              <a:t> Et maintenant, prends, je t’en prie, mes tourments et ma souffrance comme couverture et pardonne mes manquements, car c’est vis-à-vis de toi que j’ai fauté. </a:t>
            </a:r>
          </a:p>
          <a:p>
            <a:r>
              <a:rPr lang="fr-FR" dirty="0" smtClean="0"/>
              <a:t>Que ce soit ta volonté, Dieu éternel, Dieu de mes ancêtres, que je ne commette plus de fautes et envoie-moi une pleine guérison, à moi et à tous ceux qui souffrent. »</a:t>
            </a:r>
            <a:endParaRPr lang="fr-FR"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monde qui vient</a:t>
            </a:r>
            <a:endParaRPr lang="fr-FR" dirty="0"/>
          </a:p>
        </p:txBody>
      </p:sp>
      <p:sp>
        <p:nvSpPr>
          <p:cNvPr id="3" name="Espace réservé du contenu 2"/>
          <p:cNvSpPr>
            <a:spLocks noGrp="1"/>
          </p:cNvSpPr>
          <p:nvPr>
            <p:ph idx="1"/>
          </p:nvPr>
        </p:nvSpPr>
        <p:spPr>
          <a:xfrm>
            <a:off x="457200" y="1600200"/>
            <a:ext cx="8219256" cy="2908920"/>
          </a:xfrm>
        </p:spPr>
        <p:txBody>
          <a:bodyPr>
            <a:normAutofit fontScale="92500" lnSpcReduction="10000"/>
          </a:bodyPr>
          <a:lstStyle/>
          <a:p>
            <a:r>
              <a:rPr lang="fr-FR" dirty="0" smtClean="0"/>
              <a:t>Le judaïsme croit en l’immortalité de l’âme</a:t>
            </a:r>
          </a:p>
          <a:p>
            <a:r>
              <a:rPr lang="fr-FR" dirty="0" smtClean="0"/>
              <a:t>Il ne croit pas à l’enfer, la mort attend le méchant, tôt ou tard les âmes rejoindront le créateur dans un monde immatériel où ils seront bien.</a:t>
            </a:r>
          </a:p>
          <a:p>
            <a:r>
              <a:rPr lang="fr-FR" dirty="0" smtClean="0"/>
              <a:t>Certaines âmes pourront peut-être se réincarner afin d’accomplir certaines missions.</a:t>
            </a:r>
          </a:p>
          <a:p>
            <a:pPr>
              <a:buNone/>
            </a:pPr>
            <a:r>
              <a:rPr lang="fr-FR" dirty="0" smtClean="0"/>
              <a:t>   </a:t>
            </a:r>
            <a:endParaRPr lang="fr-FR" dirty="0"/>
          </a:p>
        </p:txBody>
      </p:sp>
      <p:sp>
        <p:nvSpPr>
          <p:cNvPr id="4" name="Espace réservé de la date 3"/>
          <p:cNvSpPr>
            <a:spLocks noGrp="1"/>
          </p:cNvSpPr>
          <p:nvPr>
            <p:ph type="dt" sz="half" idx="10"/>
          </p:nvPr>
        </p:nvSpPr>
        <p:spPr/>
        <p:txBody>
          <a:bodyPr/>
          <a:lstStyle/>
          <a:p>
            <a:fld id="{AC951B59-C6D1-4B79-AE39-C1414A304E39}"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17</a:t>
            </a:fld>
            <a:endParaRPr lang="fr-FR"/>
          </a:p>
        </p:txBody>
      </p:sp>
      <p:pic>
        <p:nvPicPr>
          <p:cNvPr id="6" name="Image 5" descr="marc-chagall-le-triomphe-de-la-musique-philharmonie-de-paris-visuel.jpg"/>
          <p:cNvPicPr>
            <a:picLocks noChangeAspect="1"/>
          </p:cNvPicPr>
          <p:nvPr/>
        </p:nvPicPr>
        <p:blipFill>
          <a:blip r:embed="rId2" cstate="print"/>
          <a:stretch>
            <a:fillRect/>
          </a:stretch>
        </p:blipFill>
        <p:spPr>
          <a:xfrm>
            <a:off x="1907704" y="4005064"/>
            <a:ext cx="4403112" cy="24856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a:t>
            </a:r>
            <a:endParaRPr lang="fr-FR" dirty="0"/>
          </a:p>
        </p:txBody>
      </p:sp>
      <p:sp>
        <p:nvSpPr>
          <p:cNvPr id="3" name="Espace réservé du contenu 2"/>
          <p:cNvSpPr>
            <a:spLocks noGrp="1"/>
          </p:cNvSpPr>
          <p:nvPr>
            <p:ph idx="1"/>
          </p:nvPr>
        </p:nvSpPr>
        <p:spPr>
          <a:xfrm>
            <a:off x="467544" y="1556792"/>
            <a:ext cx="8229600" cy="4709160"/>
          </a:xfrm>
        </p:spPr>
        <p:txBody>
          <a:bodyPr/>
          <a:lstStyle/>
          <a:p>
            <a:r>
              <a:rPr lang="fr-FR" sz="1200" dirty="0" smtClean="0"/>
              <a:t>http://www.prendresoin.org/wp-content/uploads/2016/11/Les-soins-dun-patient-de-religion-juive.pdf</a:t>
            </a:r>
          </a:p>
          <a:p>
            <a:r>
              <a:rPr lang="fr-FR" dirty="0" smtClean="0"/>
              <a:t>Revue « Soins » parution janvier 2018 </a:t>
            </a:r>
          </a:p>
          <a:p>
            <a:r>
              <a:rPr lang="fr-FR" sz="2000" dirty="0" smtClean="0"/>
              <a:t>http://www.mivy.fr/articles/accueil_torah.html</a:t>
            </a:r>
            <a:endParaRPr lang="fr-FR" sz="2000"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18</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Tant que le souffle est là…</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 judaïsme s’intéresse peu à l’au-delà, que nous appelons « le monde qui vient » notre rôle est de faire de cette terre un petit paradis, nous considérons que les méchants sont des morts, et que la vie éternelle attend les autres. </a:t>
            </a:r>
            <a:endParaRPr lang="fr-FR" dirty="0" smtClean="0"/>
          </a:p>
          <a:p>
            <a:r>
              <a:rPr lang="fr-FR" dirty="0" smtClean="0"/>
              <a:t>Les malades, même mourants que vous soignez sont vivants, ils véhiculent tous des traditions dont parfois ils n’ont même pas conscience. </a:t>
            </a:r>
          </a:p>
          <a:p>
            <a:r>
              <a:rPr lang="fr-FR" dirty="0" smtClean="0"/>
              <a:t>Ces quelques mots sur le judaïsme vous offrent des clés simples  pour mieux comprendre des êtres compliqués. </a:t>
            </a:r>
          </a:p>
          <a:p>
            <a:r>
              <a:rPr lang="fr-FR" dirty="0" smtClean="0">
                <a:solidFill>
                  <a:schemeClr val="accent1">
                    <a:lumMod val="40000"/>
                    <a:lumOff val="60000"/>
                  </a:schemeClr>
                </a:solidFill>
                <a:effectLst>
                  <a:outerShdw blurRad="38100" dist="38100" dir="2700000" algn="tl">
                    <a:srgbClr val="000000">
                      <a:alpha val="43137"/>
                    </a:srgbClr>
                  </a:outerShdw>
                </a:effectLst>
              </a:rPr>
              <a:t>J’espère vous aider à mieux à mieux accompagner les malades juifs que vous rencontrerez </a:t>
            </a:r>
            <a:endParaRPr lang="fr-FR" dirty="0" smtClean="0">
              <a:solidFill>
                <a:schemeClr val="accent1">
                  <a:lumMod val="40000"/>
                  <a:lumOff val="60000"/>
                </a:schemeClr>
              </a:solidFill>
              <a:effectLst>
                <a:outerShdw blurRad="38100" dist="38100" dir="2700000" algn="tl">
                  <a:srgbClr val="000000">
                    <a:alpha val="43137"/>
                  </a:srgbClr>
                </a:outerShdw>
              </a:effectLst>
            </a:endParaRPr>
          </a:p>
          <a:p>
            <a:endParaRPr lang="fr-FR" dirty="0"/>
          </a:p>
        </p:txBody>
      </p:sp>
      <p:sp>
        <p:nvSpPr>
          <p:cNvPr id="4" name="Espace réservé de la date 3"/>
          <p:cNvSpPr>
            <a:spLocks noGrp="1"/>
          </p:cNvSpPr>
          <p:nvPr>
            <p:ph type="dt" sz="half" idx="10"/>
          </p:nvPr>
        </p:nvSpPr>
        <p:spPr/>
        <p:txBody>
          <a:bodyPr/>
          <a:lstStyle/>
          <a:p>
            <a:fld id="{45228238-3D65-49E7-9EC9-B6DE1D0EC2F5}"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le judaïsme s’est répandu </a:t>
            </a:r>
            <a:endParaRPr lang="fr-FR" dirty="0"/>
          </a:p>
        </p:txBody>
      </p:sp>
      <p:pic>
        <p:nvPicPr>
          <p:cNvPr id="10" name="Espace réservé du contenu 9" descr="carte.jpg"/>
          <p:cNvPicPr>
            <a:picLocks noGrp="1" noChangeAspect="1"/>
          </p:cNvPicPr>
          <p:nvPr>
            <p:ph idx="1"/>
          </p:nvPr>
        </p:nvPicPr>
        <p:blipFill>
          <a:blip r:embed="rId2" cstate="print"/>
          <a:stretch>
            <a:fillRect/>
          </a:stretch>
        </p:blipFill>
        <p:spPr>
          <a:xfrm>
            <a:off x="539552" y="1556792"/>
            <a:ext cx="5420347" cy="4708525"/>
          </a:xfrm>
        </p:spPr>
      </p:pic>
      <p:sp>
        <p:nvSpPr>
          <p:cNvPr id="11" name="ZoneTexte 10"/>
          <p:cNvSpPr txBox="1"/>
          <p:nvPr/>
        </p:nvSpPr>
        <p:spPr>
          <a:xfrm>
            <a:off x="6156176" y="1556792"/>
            <a:ext cx="2592288" cy="5262979"/>
          </a:xfrm>
          <a:prstGeom prst="rect">
            <a:avLst/>
          </a:prstGeom>
          <a:noFill/>
        </p:spPr>
        <p:txBody>
          <a:bodyPr wrap="square" rtlCol="0">
            <a:spAutoFit/>
          </a:bodyPr>
          <a:lstStyle/>
          <a:p>
            <a:r>
              <a:rPr lang="fr-FR" dirty="0" smtClean="0"/>
              <a:t>     Les </a:t>
            </a:r>
            <a:r>
              <a:rPr lang="fr-FR" sz="2400" dirty="0" smtClean="0"/>
              <a:t>Juifs, </a:t>
            </a:r>
            <a:r>
              <a:rPr lang="fr-FR" dirty="0" smtClean="0"/>
              <a:t>c’est-à-dire </a:t>
            </a:r>
            <a:r>
              <a:rPr lang="fr-FR" sz="2400" dirty="0" smtClean="0"/>
              <a:t> </a:t>
            </a:r>
            <a:r>
              <a:rPr lang="fr-FR" sz="2400" dirty="0" err="1" smtClean="0"/>
              <a:t>Judéeins</a:t>
            </a:r>
            <a:r>
              <a:rPr lang="fr-FR" sz="2400" dirty="0" smtClean="0"/>
              <a:t>  </a:t>
            </a:r>
            <a:r>
              <a:rPr lang="fr-FR" dirty="0" smtClean="0"/>
              <a:t>suite aux malheurs de la guerre se sont dispersés lentement, surtout vers la Babylonie qui était hors de l’empire Romain, et vers Alexandrie et Rome. </a:t>
            </a:r>
          </a:p>
          <a:p>
            <a:r>
              <a:rPr lang="fr-FR" dirty="0" smtClean="0"/>
              <a:t>      Le centre spirituel s’est déplacé de Babylone, vers  Le Caire Kairouan puis l’Espagne, la France, la Vallée du Rhin, la Pologne…</a:t>
            </a:r>
          </a:p>
          <a:p>
            <a:r>
              <a:rPr lang="fr-FR" dirty="0" smtClean="0"/>
              <a:t>  </a:t>
            </a:r>
            <a:endParaRPr lang="fr-FR" dirty="0"/>
          </a:p>
        </p:txBody>
      </p:sp>
      <p:sp>
        <p:nvSpPr>
          <p:cNvPr id="5" name="Espace réservé de la date 4"/>
          <p:cNvSpPr>
            <a:spLocks noGrp="1"/>
          </p:cNvSpPr>
          <p:nvPr>
            <p:ph type="dt" sz="half" idx="10"/>
          </p:nvPr>
        </p:nvSpPr>
        <p:spPr/>
        <p:txBody>
          <a:bodyPr/>
          <a:lstStyle/>
          <a:p>
            <a:fld id="{D703E2D3-D763-4C7A-A078-F1518C471CAB}" type="datetime1">
              <a:rPr lang="fr-FR" smtClean="0"/>
              <a:pPr/>
              <a:t>15/01/2018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Ashkenazes</a:t>
            </a:r>
            <a:r>
              <a:rPr lang="fr-FR" dirty="0" smtClean="0"/>
              <a:t> et Séfarades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Il existe deux grands rites juifs </a:t>
            </a:r>
          </a:p>
          <a:p>
            <a:r>
              <a:rPr lang="fr-FR" dirty="0" smtClean="0"/>
              <a:t>Le rite Allemand dit </a:t>
            </a:r>
            <a:r>
              <a:rPr lang="fr-FR" b="1" dirty="0" smtClean="0">
                <a:solidFill>
                  <a:schemeClr val="accent1">
                    <a:lumMod val="60000"/>
                    <a:lumOff val="40000"/>
                  </a:schemeClr>
                </a:solidFill>
                <a:effectLst>
                  <a:outerShdw blurRad="38100" dist="38100" dir="2700000" algn="tl">
                    <a:srgbClr val="000000">
                      <a:alpha val="43137"/>
                    </a:srgbClr>
                  </a:outerShdw>
                </a:effectLst>
              </a:rPr>
              <a:t>Ashkénaze</a:t>
            </a:r>
            <a:r>
              <a:rPr lang="fr-FR" dirty="0" smtClean="0"/>
              <a:t>  majoritaire car c’est le plus fréquent aux États-Unis en Russie et en Israël. Les juifs </a:t>
            </a:r>
            <a:r>
              <a:rPr lang="fr-FR" dirty="0" err="1" smtClean="0"/>
              <a:t>askénazes</a:t>
            </a:r>
            <a:r>
              <a:rPr lang="fr-FR" dirty="0" smtClean="0"/>
              <a:t> sont souvent très marqués par la Shoah. </a:t>
            </a:r>
          </a:p>
          <a:p>
            <a:r>
              <a:rPr lang="fr-FR" dirty="0" smtClean="0"/>
              <a:t>Le rite Espagnol ou </a:t>
            </a:r>
            <a:r>
              <a:rPr lang="fr-FR" b="1" dirty="0" smtClean="0">
                <a:solidFill>
                  <a:schemeClr val="accent1">
                    <a:lumMod val="60000"/>
                    <a:lumOff val="40000"/>
                  </a:schemeClr>
                </a:solidFill>
                <a:effectLst>
                  <a:outerShdw blurRad="38100" dist="38100" dir="2700000" algn="tl">
                    <a:srgbClr val="000000">
                      <a:alpha val="43137"/>
                    </a:srgbClr>
                  </a:outerShdw>
                </a:effectLst>
              </a:rPr>
              <a:t>Séfarade</a:t>
            </a:r>
            <a:r>
              <a:rPr lang="fr-FR" dirty="0" smtClean="0"/>
              <a:t> majoritaire autour de la Méditerranée . On appelle abusivement séfarades les orientaux venus d’Iran ou du </a:t>
            </a:r>
            <a:r>
              <a:rPr lang="fr-FR" dirty="0" err="1" smtClean="0"/>
              <a:t>Yemen</a:t>
            </a:r>
            <a:r>
              <a:rPr lang="fr-FR" dirty="0" smtClean="0"/>
              <a:t>. </a:t>
            </a:r>
          </a:p>
          <a:p>
            <a:r>
              <a:rPr lang="fr-FR" dirty="0" smtClean="0"/>
              <a:t>La religion est la même, ainsi que le souvenir plus ou moins conscients  et héréditaires des persécutions, mais cuisines et musiques sont très différentes</a:t>
            </a:r>
            <a:endParaRPr lang="fr-FR"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juifs et Israël</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Ce qui unit les juifs </a:t>
            </a:r>
            <a:r>
              <a:rPr lang="fr-FR" dirty="0" err="1" smtClean="0"/>
              <a:t>Ashkenazes</a:t>
            </a:r>
            <a:r>
              <a:rPr lang="fr-FR" dirty="0" smtClean="0"/>
              <a:t> et Séfarades c’est aussi Israël.  </a:t>
            </a:r>
            <a:r>
              <a:rPr lang="fr-FR" b="1" dirty="0" smtClean="0">
                <a:solidFill>
                  <a:schemeClr val="accent1">
                    <a:lumMod val="40000"/>
                    <a:lumOff val="60000"/>
                  </a:schemeClr>
                </a:solidFill>
                <a:effectLst>
                  <a:outerShdw blurRad="38100" dist="38100" dir="2700000" algn="tl">
                    <a:srgbClr val="000000">
                      <a:alpha val="43137"/>
                    </a:srgbClr>
                  </a:outerShdw>
                </a:effectLst>
              </a:rPr>
              <a:t>Beaucoup y ont de la famille</a:t>
            </a:r>
            <a:r>
              <a:rPr lang="fr-FR" dirty="0" smtClean="0">
                <a:effectLst>
                  <a:outerShdw blurRad="38100" dist="38100" dir="2700000" algn="tl">
                    <a:srgbClr val="000000">
                      <a:alpha val="43137"/>
                    </a:srgbClr>
                  </a:outerShdw>
                </a:effectLst>
              </a:rPr>
              <a:t>. </a:t>
            </a:r>
            <a:r>
              <a:rPr lang="fr-FR" dirty="0" smtClean="0"/>
              <a:t>Aujourd’hui</a:t>
            </a:r>
            <a:r>
              <a:rPr lang="fr-FR" dirty="0" smtClean="0"/>
              <a:t>, 40 % des juifs y habitent, et 60 % des enfants y naissent</a:t>
            </a:r>
          </a:p>
          <a:p>
            <a:r>
              <a:rPr lang="fr-FR" b="1" dirty="0" smtClean="0">
                <a:solidFill>
                  <a:schemeClr val="accent1">
                    <a:lumMod val="40000"/>
                    <a:lumOff val="60000"/>
                  </a:schemeClr>
                </a:solidFill>
                <a:effectLst>
                  <a:outerShdw blurRad="38100" dist="38100" dir="2700000" algn="tl">
                    <a:srgbClr val="000000">
                      <a:alpha val="43137"/>
                    </a:srgbClr>
                  </a:outerShdw>
                </a:effectLst>
              </a:rPr>
              <a:t>La religion juive est « sioniste »</a:t>
            </a:r>
            <a:r>
              <a:rPr lang="fr-FR" dirty="0" smtClean="0"/>
              <a:t>, par exemple, la prière quotidienne demande le rassemblement des exilés,  le repas de Pâques se termine par le slogan « l’an prochain à Jérusalem », et la coutume veut qu’on mette un peu de terre d’Israël dans la tombe au côté du corps du croyant.</a:t>
            </a:r>
          </a:p>
          <a:p>
            <a:r>
              <a:rPr lang="fr-FR" dirty="0" smtClean="0"/>
              <a:t>La tombe doit être perpétuelle, ce qui n’est plus le cas en France, </a:t>
            </a:r>
            <a:r>
              <a:rPr lang="fr-FR" b="1" dirty="0" smtClean="0">
                <a:solidFill>
                  <a:schemeClr val="accent1">
                    <a:lumMod val="60000"/>
                    <a:lumOff val="40000"/>
                  </a:schemeClr>
                </a:solidFill>
                <a:effectLst>
                  <a:outerShdw blurRad="38100" dist="38100" dir="2700000" algn="tl">
                    <a:srgbClr val="000000">
                      <a:alpha val="43137"/>
                    </a:srgbClr>
                  </a:outerShdw>
                </a:effectLst>
              </a:rPr>
              <a:t>aussi certains demandent à être enterrés en Israël. </a:t>
            </a:r>
          </a:p>
          <a:p>
            <a:r>
              <a:rPr lang="fr-FR" b="1" dirty="0" smtClean="0">
                <a:solidFill>
                  <a:schemeClr val="accent1">
                    <a:lumMod val="60000"/>
                    <a:lumOff val="40000"/>
                  </a:schemeClr>
                </a:solidFill>
                <a:effectLst>
                  <a:outerShdw blurRad="38100" dist="38100" dir="2700000" algn="tl">
                    <a:srgbClr val="000000">
                      <a:alpha val="43137"/>
                    </a:srgbClr>
                  </a:outerShdw>
                </a:effectLst>
              </a:rPr>
              <a:t>La plus part des français sont laïques, et les juifs sont des français comme les autres.</a:t>
            </a:r>
            <a:endParaRPr lang="fr-FR" b="1" dirty="0" smtClean="0">
              <a:solidFill>
                <a:schemeClr val="accent1">
                  <a:lumMod val="60000"/>
                  <a:lumOff val="40000"/>
                </a:schemeClr>
              </a:solidFill>
              <a:effectLst>
                <a:outerShdw blurRad="38100" dist="38100" dir="2700000" algn="tl">
                  <a:srgbClr val="000000">
                    <a:alpha val="43137"/>
                  </a:srgbClr>
                </a:outerShdw>
              </a:effectLst>
            </a:endParaRPr>
          </a:p>
          <a:p>
            <a:endParaRPr lang="fr-FR" b="1"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fld id="{C796D6A1-D9EF-4980-8D81-51717E88A5D4}"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Torah</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a:t>
            </a:r>
            <a:r>
              <a:rPr lang="fr-FR" dirty="0" smtClean="0">
                <a:solidFill>
                  <a:schemeClr val="accent1">
                    <a:lumMod val="60000"/>
                    <a:lumOff val="40000"/>
                  </a:schemeClr>
                </a:solidFill>
                <a:effectLst>
                  <a:outerShdw blurRad="38100" dist="38100" dir="2700000" algn="tl">
                    <a:srgbClr val="000000">
                      <a:alpha val="43137"/>
                    </a:srgbClr>
                  </a:outerShdw>
                </a:effectLst>
              </a:rPr>
              <a:t>Moïse reçut la Torah du Sinaï</a:t>
            </a:r>
            <a:r>
              <a:rPr lang="fr-FR" dirty="0" smtClean="0"/>
              <a:t>, il la transmit à Josué, Josué aux anciens, les anciens aux prophètes, et les prophètes la transmirent aux hommes de la grande assemblée. Ceux-ci disaient trois choses : </a:t>
            </a:r>
            <a:br>
              <a:rPr lang="fr-FR" dirty="0" smtClean="0"/>
            </a:br>
            <a:r>
              <a:rPr lang="fr-FR" dirty="0" smtClean="0"/>
              <a:t>- Soyez circonspects dans vos jugements</a:t>
            </a:r>
            <a:br>
              <a:rPr lang="fr-FR" dirty="0" smtClean="0"/>
            </a:br>
            <a:r>
              <a:rPr lang="fr-FR" dirty="0" smtClean="0"/>
              <a:t>- Élevez de nombreux disciples</a:t>
            </a:r>
            <a:br>
              <a:rPr lang="fr-FR" dirty="0" smtClean="0"/>
            </a:br>
            <a:r>
              <a:rPr lang="fr-FR" dirty="0" smtClean="0"/>
              <a:t>- Faites des barrières autour de la loi » </a:t>
            </a:r>
            <a:r>
              <a:rPr lang="fr-FR" sz="1800" dirty="0" err="1" smtClean="0"/>
              <a:t>Pirke</a:t>
            </a:r>
            <a:r>
              <a:rPr lang="fr-FR" sz="1800" dirty="0" smtClean="0"/>
              <a:t> </a:t>
            </a:r>
            <a:r>
              <a:rPr lang="fr-FR" sz="1800" dirty="0" err="1" smtClean="0"/>
              <a:t>avot</a:t>
            </a:r>
            <a:r>
              <a:rPr lang="fr-FR" sz="1800" dirty="0" smtClean="0"/>
              <a:t> 1.1 </a:t>
            </a:r>
          </a:p>
          <a:p>
            <a:r>
              <a:rPr lang="fr-FR" dirty="0" smtClean="0">
                <a:solidFill>
                  <a:schemeClr val="accent1">
                    <a:lumMod val="60000"/>
                    <a:lumOff val="40000"/>
                  </a:schemeClr>
                </a:solidFill>
                <a:effectLst>
                  <a:outerShdw blurRad="38100" dist="38100" dir="2700000" algn="tl">
                    <a:srgbClr val="000000">
                      <a:alpha val="43137"/>
                    </a:srgbClr>
                  </a:outerShdw>
                </a:effectLst>
              </a:rPr>
              <a:t>Torah a deux sens </a:t>
            </a:r>
            <a:r>
              <a:rPr lang="fr-FR" dirty="0" smtClean="0"/>
              <a:t>: Les parchemins des cinq livres de Moïse, et tous les écrits issus de la loi orale, ceux d’hier, d’aujourd’hui et de demain.</a:t>
            </a:r>
          </a:p>
          <a:p>
            <a:r>
              <a:rPr lang="fr-FR" dirty="0" smtClean="0"/>
              <a:t>Les juifs qui suivent la Tora respectent des barrières et des interprétations. La Tora de Moïse  est évolutive, et </a:t>
            </a:r>
            <a:r>
              <a:rPr lang="fr-FR" dirty="0" smtClean="0">
                <a:solidFill>
                  <a:schemeClr val="accent1">
                    <a:lumMod val="60000"/>
                    <a:lumOff val="40000"/>
                  </a:schemeClr>
                </a:solidFill>
                <a:effectLst>
                  <a:outerShdw blurRad="38100" dist="38100" dir="2700000" algn="tl">
                    <a:srgbClr val="000000">
                      <a:alpha val="43137"/>
                    </a:srgbClr>
                  </a:outerShdw>
                </a:effectLst>
              </a:rPr>
              <a:t>quelques fois, les rabbins ont tordu les textes pour ne pas tordre les gens</a:t>
            </a:r>
            <a:r>
              <a:rPr lang="fr-FR" sz="1400" dirty="0" smtClean="0">
                <a:effectLst>
                  <a:outerShdw blurRad="38100" dist="38100" dir="2700000" algn="tl">
                    <a:srgbClr val="000000">
                      <a:alpha val="43137"/>
                    </a:srgbClr>
                  </a:outerShdw>
                </a:effectLst>
              </a:rPr>
              <a:t>.</a:t>
            </a:r>
            <a:r>
              <a:rPr lang="fr-FR" sz="1400" dirty="0" smtClean="0"/>
              <a:t> (Delphine </a:t>
            </a:r>
            <a:r>
              <a:rPr lang="fr-FR" sz="1400" dirty="0" err="1" smtClean="0"/>
              <a:t>Horvilleur</a:t>
            </a:r>
            <a:r>
              <a:rPr lang="fr-FR" dirty="0" smtClean="0">
                <a:solidFill>
                  <a:schemeClr val="accent1">
                    <a:lumMod val="60000"/>
                    <a:lumOff val="40000"/>
                  </a:schemeClr>
                </a:solidFill>
              </a:rPr>
              <a:t>)</a:t>
            </a:r>
          </a:p>
          <a:p>
            <a:pPr>
              <a:buNone/>
            </a:pPr>
            <a:endParaRPr lang="fr-FR" dirty="0" smtClean="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principes de base </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solidFill>
                  <a:schemeClr val="accent1">
                    <a:lumMod val="40000"/>
                    <a:lumOff val="60000"/>
                  </a:schemeClr>
                </a:solidFill>
                <a:effectLst>
                  <a:outerShdw blurRad="38100" dist="38100" dir="2700000" algn="tl">
                    <a:srgbClr val="000000">
                      <a:alpha val="43137"/>
                    </a:srgbClr>
                  </a:outerShdw>
                </a:effectLst>
              </a:rPr>
              <a:t>La vie est prioritaire </a:t>
            </a:r>
            <a:r>
              <a:rPr lang="fr-FR" dirty="0" smtClean="0"/>
              <a:t>: Afin de sauver une vie, la sienne ou celle d’un autre, toutes les obligations de la torah s’effacent, sauf l’assassinat, les crimes sexuels et l’idolâtrie.   </a:t>
            </a:r>
            <a:br>
              <a:rPr lang="fr-FR" dirty="0" smtClean="0"/>
            </a:br>
            <a:r>
              <a:rPr lang="fr-FR" dirty="0" smtClean="0"/>
              <a:t>Adam  se décompose en A (</a:t>
            </a:r>
            <a:r>
              <a:rPr lang="he-IL" sz="3600" b="1" dirty="0" smtClean="0"/>
              <a:t>א</a:t>
            </a:r>
            <a:r>
              <a:rPr lang="fr-FR" dirty="0" smtClean="0"/>
              <a:t>)  qui vaut </a:t>
            </a:r>
            <a:r>
              <a:rPr lang="fr-FR" b="1" dirty="0" smtClean="0">
                <a:solidFill>
                  <a:schemeClr val="accent1">
                    <a:lumMod val="60000"/>
                    <a:lumOff val="40000"/>
                  </a:schemeClr>
                </a:solidFill>
                <a:effectLst>
                  <a:outerShdw blurRad="38100" dist="38100" dir="2700000" algn="tl">
                    <a:srgbClr val="000000">
                      <a:alpha val="43137"/>
                    </a:srgbClr>
                  </a:outerShdw>
                </a:effectLst>
              </a:rPr>
              <a:t>UN</a:t>
            </a:r>
            <a:r>
              <a:rPr lang="fr-FR" dirty="0" smtClean="0"/>
              <a:t/>
            </a:r>
            <a:br>
              <a:rPr lang="fr-FR" dirty="0" smtClean="0"/>
            </a:br>
            <a:r>
              <a:rPr lang="fr-FR" dirty="0" smtClean="0"/>
              <a:t>symbole de Dieu  et en DAM (</a:t>
            </a:r>
            <a:r>
              <a:rPr lang="he-IL" sz="3200" b="1" dirty="0" smtClean="0"/>
              <a:t>דם</a:t>
            </a:r>
            <a:r>
              <a:rPr lang="fr-FR" sz="3200" b="1" dirty="0" smtClean="0"/>
              <a:t>) </a:t>
            </a:r>
            <a:r>
              <a:rPr lang="fr-FR" dirty="0" smtClean="0"/>
              <a:t>qui veut dire </a:t>
            </a:r>
            <a:r>
              <a:rPr lang="fr-FR" b="1" dirty="0" smtClean="0">
                <a:solidFill>
                  <a:schemeClr val="accent1">
                    <a:lumMod val="60000"/>
                    <a:lumOff val="40000"/>
                  </a:schemeClr>
                </a:solidFill>
                <a:effectLst>
                  <a:outerShdw blurRad="38100" dist="38100" dir="2700000" algn="tl">
                    <a:srgbClr val="000000">
                      <a:alpha val="43137"/>
                    </a:srgbClr>
                  </a:outerShdw>
                </a:effectLst>
              </a:rPr>
              <a:t>sang</a:t>
            </a:r>
            <a:r>
              <a:rPr lang="fr-FR" dirty="0" smtClean="0"/>
              <a:t>, symbole charnel de la vie.  </a:t>
            </a:r>
            <a:br>
              <a:rPr lang="fr-FR" dirty="0" smtClean="0"/>
            </a:br>
            <a:r>
              <a:rPr lang="fr-FR" dirty="0" smtClean="0"/>
              <a:t>Par respect pour la vie, le juif n’a pas le droit de manger de sang, ni de mélanger viande et laitage, la viande vidée de son sang est morte, et le lait symbolise la naissance. </a:t>
            </a:r>
            <a:r>
              <a:rPr lang="fr-FR" b="1" dirty="0" smtClean="0"/>
              <a:t> </a:t>
            </a:r>
          </a:p>
          <a:p>
            <a:r>
              <a:rPr lang="fr-FR" b="1" dirty="0" smtClean="0">
                <a:solidFill>
                  <a:schemeClr val="accent1">
                    <a:lumMod val="40000"/>
                    <a:lumOff val="60000"/>
                  </a:schemeClr>
                </a:solidFill>
                <a:effectLst>
                  <a:outerShdw blurRad="38100" dist="38100" dir="2700000" algn="tl">
                    <a:srgbClr val="000000">
                      <a:alpha val="43137"/>
                    </a:srgbClr>
                  </a:outerShdw>
                </a:effectLst>
              </a:rPr>
              <a:t>La loi du pays est la loi.  </a:t>
            </a:r>
            <a:r>
              <a:rPr lang="fr-FR" dirty="0" smtClean="0"/>
              <a:t>Cette règle oblige le fidèle à respecter toutes  les consignes et tous les règlements par exemple, hospitaliers. Les rabbins ont accepté des entorses pour rendre compatibles République et Judaïsme. </a:t>
            </a:r>
          </a:p>
          <a:p>
            <a:r>
              <a:rPr lang="fr-FR" dirty="0" smtClean="0"/>
              <a:t>Si dans un pays, la loi empêchait de suivre les commandements de la torah, le fidèle devrait changer de pays. </a:t>
            </a:r>
          </a:p>
          <a:p>
            <a:endParaRPr lang="fr-FR" b="1" dirty="0" smtClean="0"/>
          </a:p>
          <a:p>
            <a:endParaRPr lang="fr-FR" b="1"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L’homme en prière</a:t>
            </a:r>
            <a:endParaRPr lang="fr-FR" dirty="0"/>
          </a:p>
        </p:txBody>
      </p:sp>
      <p:sp>
        <p:nvSpPr>
          <p:cNvPr id="3" name="Espace réservé du contenu 2"/>
          <p:cNvSpPr>
            <a:spLocks noGrp="1"/>
          </p:cNvSpPr>
          <p:nvPr>
            <p:ph idx="1"/>
          </p:nvPr>
        </p:nvSpPr>
        <p:spPr>
          <a:xfrm>
            <a:off x="467544" y="3429000"/>
            <a:ext cx="5040560" cy="2160240"/>
          </a:xfrm>
        </p:spPr>
        <p:txBody>
          <a:bodyPr>
            <a:normAutofit fontScale="62500" lnSpcReduction="20000"/>
          </a:bodyPr>
          <a:lstStyle/>
          <a:p>
            <a:r>
              <a:rPr lang="fr-FR" dirty="0" smtClean="0"/>
              <a:t>Quand il en a la santé, l’homme,  pour la prière du matin  se couvrira d’un Talith et mettra ses </a:t>
            </a:r>
            <a:r>
              <a:rPr lang="fr-FR" b="1" dirty="0" err="1" smtClean="0">
                <a:solidFill>
                  <a:schemeClr val="accent1">
                    <a:lumMod val="40000"/>
                    <a:lumOff val="60000"/>
                  </a:schemeClr>
                </a:solidFill>
                <a:effectLst>
                  <a:outerShdw blurRad="38100" dist="38100" dir="2700000" algn="tl">
                    <a:srgbClr val="000000">
                      <a:alpha val="43137"/>
                    </a:srgbClr>
                  </a:outerShdw>
                </a:effectLst>
              </a:rPr>
              <a:t>tefilines</a:t>
            </a:r>
            <a:r>
              <a:rPr lang="fr-FR" dirty="0" smtClean="0"/>
              <a:t>. </a:t>
            </a:r>
          </a:p>
          <a:p>
            <a:r>
              <a:rPr lang="fr-FR" dirty="0" smtClean="0"/>
              <a:t>Le </a:t>
            </a:r>
            <a:r>
              <a:rPr lang="fr-FR" b="1" dirty="0" smtClean="0">
                <a:solidFill>
                  <a:schemeClr val="accent1">
                    <a:lumMod val="60000"/>
                    <a:lumOff val="40000"/>
                  </a:schemeClr>
                </a:solidFill>
                <a:effectLst>
                  <a:outerShdw blurRad="38100" dist="38100" dir="2700000" algn="tl">
                    <a:srgbClr val="000000">
                      <a:alpha val="43137"/>
                    </a:srgbClr>
                  </a:outerShdw>
                </a:effectLst>
              </a:rPr>
              <a:t>talith</a:t>
            </a:r>
            <a:r>
              <a:rPr lang="fr-FR" dirty="0" smtClean="0"/>
              <a:t> ou châle de prière accompagne les hommes depuis leur </a:t>
            </a:r>
            <a:r>
              <a:rPr lang="fr-FR" dirty="0" err="1" smtClean="0"/>
              <a:t>bar-mitzva</a:t>
            </a:r>
            <a:r>
              <a:rPr lang="fr-FR" dirty="0" smtClean="0"/>
              <a:t> (Majorité religieuse à 13 ans)  jusque dans la tombe. Le drapeau d’Israël s’inspire des rayures des Taliths</a:t>
            </a:r>
          </a:p>
          <a:p>
            <a:endParaRPr lang="fr-FR" dirty="0" smtClean="0"/>
          </a:p>
          <a:p>
            <a:pPr>
              <a:buNone/>
            </a:pPr>
            <a:endParaRPr lang="fr-FR"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8</a:t>
            </a:fld>
            <a:endParaRPr lang="fr-FR"/>
          </a:p>
        </p:txBody>
      </p:sp>
      <p:pic>
        <p:nvPicPr>
          <p:cNvPr id="6" name="Image 5" descr="tsitsit.jpg"/>
          <p:cNvPicPr>
            <a:picLocks noChangeAspect="1"/>
          </p:cNvPicPr>
          <p:nvPr/>
        </p:nvPicPr>
        <p:blipFill>
          <a:blip r:embed="rId2" cstate="print"/>
          <a:stretch>
            <a:fillRect/>
          </a:stretch>
        </p:blipFill>
        <p:spPr>
          <a:xfrm>
            <a:off x="5580112" y="3573016"/>
            <a:ext cx="2952328" cy="1660685"/>
          </a:xfrm>
          <a:prstGeom prst="rect">
            <a:avLst/>
          </a:prstGeom>
        </p:spPr>
      </p:pic>
      <p:sp>
        <p:nvSpPr>
          <p:cNvPr id="7" name="ZoneTexte 6"/>
          <p:cNvSpPr txBox="1"/>
          <p:nvPr/>
        </p:nvSpPr>
        <p:spPr>
          <a:xfrm>
            <a:off x="395536" y="1412776"/>
            <a:ext cx="8208912" cy="1938992"/>
          </a:xfrm>
          <a:prstGeom prst="rect">
            <a:avLst/>
          </a:prstGeom>
          <a:noFill/>
        </p:spPr>
        <p:txBody>
          <a:bodyPr wrap="square" rtlCol="0">
            <a:spAutoFit/>
          </a:bodyPr>
          <a:lstStyle/>
          <a:p>
            <a:r>
              <a:rPr lang="fr-FR" dirty="0" smtClean="0"/>
              <a:t>    </a:t>
            </a:r>
            <a:r>
              <a:rPr lang="fr-FR" sz="2000" dirty="0" smtClean="0"/>
              <a:t>Le croyant fait trois prière par jour, le matin, l’après midi, et le soir.</a:t>
            </a:r>
            <a:br>
              <a:rPr lang="fr-FR" sz="2000" dirty="0" smtClean="0"/>
            </a:br>
            <a:r>
              <a:rPr lang="fr-FR" sz="2000" dirty="0" smtClean="0"/>
              <a:t>Avant chaque repas, il se lave les mains et récite une courte bénédiction, et après le repas, il  fait aussi une courte prière. </a:t>
            </a:r>
          </a:p>
          <a:p>
            <a:r>
              <a:rPr lang="fr-FR" sz="2000" dirty="0" smtClean="0"/>
              <a:t>     </a:t>
            </a:r>
            <a:r>
              <a:rPr lang="fr-FR" sz="2000" b="1" dirty="0" smtClean="0">
                <a:solidFill>
                  <a:schemeClr val="accent1">
                    <a:lumMod val="40000"/>
                    <a:lumOff val="60000"/>
                  </a:schemeClr>
                </a:solidFill>
                <a:effectLst>
                  <a:outerShdw blurRad="38100" dist="38100" dir="2700000" algn="tl">
                    <a:srgbClr val="000000">
                      <a:alpha val="43137"/>
                    </a:srgbClr>
                  </a:outerShdw>
                </a:effectLst>
              </a:rPr>
              <a:t>Il ne peut prier que dans un lieu propre</a:t>
            </a:r>
            <a:r>
              <a:rPr lang="fr-FR" sz="2000" dirty="0" smtClean="0"/>
              <a:t>, où il n’y a ni bassin médical, ni urinoir, et où la porte des toilettes est fermée. </a:t>
            </a:r>
            <a:br>
              <a:rPr lang="fr-FR" sz="2000" dirty="0" smtClean="0"/>
            </a:br>
            <a:r>
              <a:rPr lang="fr-FR" sz="2000" dirty="0" smtClean="0"/>
              <a:t>    Certains patients pourront demander de l’aide à cette occasion </a:t>
            </a:r>
          </a:p>
        </p:txBody>
      </p:sp>
      <p:sp>
        <p:nvSpPr>
          <p:cNvPr id="8" name="ZoneTexte 7"/>
          <p:cNvSpPr txBox="1"/>
          <p:nvPr/>
        </p:nvSpPr>
        <p:spPr>
          <a:xfrm>
            <a:off x="467544" y="5589240"/>
            <a:ext cx="8208912" cy="646331"/>
          </a:xfrm>
          <a:prstGeom prst="rect">
            <a:avLst/>
          </a:prstGeom>
          <a:noFill/>
        </p:spPr>
        <p:txBody>
          <a:bodyPr wrap="square" rtlCol="0">
            <a:spAutoFit/>
          </a:bodyPr>
          <a:lstStyle/>
          <a:p>
            <a:r>
              <a:rPr lang="fr-FR" dirty="0" smtClean="0"/>
              <a:t>Le </a:t>
            </a:r>
            <a:r>
              <a:rPr lang="fr-FR" b="1" dirty="0" err="1" smtClean="0">
                <a:solidFill>
                  <a:schemeClr val="accent1">
                    <a:lumMod val="60000"/>
                    <a:lumOff val="40000"/>
                  </a:schemeClr>
                </a:solidFill>
                <a:effectLst>
                  <a:outerShdw blurRad="38100" dist="38100" dir="2700000" algn="tl">
                    <a:srgbClr val="000000">
                      <a:alpha val="43137"/>
                    </a:srgbClr>
                  </a:outerShdw>
                </a:effectLst>
              </a:rPr>
              <a:t>tsitstsit</a:t>
            </a:r>
            <a:r>
              <a:rPr lang="fr-FR" dirty="0" smtClean="0"/>
              <a:t> est un ensemble de fils avec cinq nœuds  deux </a:t>
            </a:r>
            <a:r>
              <a:rPr lang="fr-FR" dirty="0" err="1" smtClean="0"/>
              <a:t>tsitstit</a:t>
            </a:r>
            <a:r>
              <a:rPr lang="fr-FR" dirty="0" smtClean="0"/>
              <a:t> rappellent les dix commandements.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kipah</a:t>
            </a:r>
            <a:r>
              <a:rPr lang="fr-FR" dirty="0" smtClean="0"/>
              <a:t>, Talith et </a:t>
            </a:r>
            <a:r>
              <a:rPr lang="fr-FR" dirty="0" err="1" smtClean="0"/>
              <a:t>Tefilines</a:t>
            </a:r>
            <a:endParaRPr lang="fr-FR" dirty="0"/>
          </a:p>
        </p:txBody>
      </p:sp>
      <p:sp>
        <p:nvSpPr>
          <p:cNvPr id="3" name="Espace réservé du contenu 2"/>
          <p:cNvSpPr>
            <a:spLocks noGrp="1"/>
          </p:cNvSpPr>
          <p:nvPr>
            <p:ph idx="1"/>
          </p:nvPr>
        </p:nvSpPr>
        <p:spPr>
          <a:xfrm>
            <a:off x="4211960" y="1124744"/>
            <a:ext cx="4752528" cy="2664296"/>
          </a:xfrm>
        </p:spPr>
        <p:txBody>
          <a:bodyPr>
            <a:normAutofit fontScale="92500"/>
          </a:bodyPr>
          <a:lstStyle/>
          <a:p>
            <a:endParaRPr lang="fr-FR" sz="2400" dirty="0" smtClean="0"/>
          </a:p>
          <a:p>
            <a:r>
              <a:rPr lang="fr-FR" sz="2200" dirty="0" smtClean="0"/>
              <a:t>La torah demande  que l’homme ait constamment la tête couverte en signe de soumission à Dieu.</a:t>
            </a:r>
            <a:br>
              <a:rPr lang="fr-FR" sz="2200" dirty="0" smtClean="0"/>
            </a:br>
            <a:r>
              <a:rPr lang="fr-FR" sz="2200" dirty="0" smtClean="0"/>
              <a:t>     La </a:t>
            </a:r>
            <a:r>
              <a:rPr lang="fr-FR" sz="2200" b="1" dirty="0" smtClean="0">
                <a:solidFill>
                  <a:schemeClr val="accent1">
                    <a:lumMod val="60000"/>
                    <a:lumOff val="40000"/>
                  </a:schemeClr>
                </a:solidFill>
                <a:effectLst>
                  <a:outerShdw blurRad="38100" dist="38100" dir="2700000" algn="tl">
                    <a:srgbClr val="000000">
                      <a:alpha val="43137"/>
                    </a:srgbClr>
                  </a:outerShdw>
                </a:effectLst>
              </a:rPr>
              <a:t>kippa</a:t>
            </a:r>
            <a:r>
              <a:rPr lang="fr-FR" sz="2200" dirty="0" smtClean="0"/>
              <a:t> est un petit chapeau, l’important pour un fidèle est d’avoir la tête couverte et non de porter une kippa</a:t>
            </a:r>
          </a:p>
          <a:p>
            <a:endParaRPr lang="fr-FR" sz="2400" dirty="0" smtClean="0"/>
          </a:p>
          <a:p>
            <a:endParaRPr lang="fr-FR" sz="2400" dirty="0" smtClean="0"/>
          </a:p>
          <a:p>
            <a:endParaRPr lang="fr-FR" sz="3200" dirty="0" smtClean="0"/>
          </a:p>
        </p:txBody>
      </p:sp>
      <p:pic>
        <p:nvPicPr>
          <p:cNvPr id="2050" name="Picture 2"/>
          <p:cNvPicPr>
            <a:picLocks noChangeAspect="1" noChangeArrowheads="1"/>
          </p:cNvPicPr>
          <p:nvPr/>
        </p:nvPicPr>
        <p:blipFill>
          <a:blip r:embed="rId2" cstate="print"/>
          <a:srcRect/>
          <a:stretch>
            <a:fillRect/>
          </a:stretch>
        </p:blipFill>
        <p:spPr bwMode="auto">
          <a:xfrm>
            <a:off x="683568" y="1412776"/>
            <a:ext cx="3960440" cy="2498242"/>
          </a:xfrm>
          <a:prstGeom prst="rect">
            <a:avLst/>
          </a:prstGeom>
          <a:noFill/>
          <a:ln w="9525">
            <a:noFill/>
            <a:miter lim="800000"/>
            <a:headEnd/>
            <a:tailEnd/>
          </a:ln>
        </p:spPr>
      </p:pic>
      <p:sp>
        <p:nvSpPr>
          <p:cNvPr id="5" name="ZoneTexte 4"/>
          <p:cNvSpPr txBox="1"/>
          <p:nvPr/>
        </p:nvSpPr>
        <p:spPr>
          <a:xfrm>
            <a:off x="251520" y="3903345"/>
            <a:ext cx="8424936" cy="738664"/>
          </a:xfrm>
          <a:prstGeom prst="rect">
            <a:avLst/>
          </a:prstGeom>
          <a:noFill/>
        </p:spPr>
        <p:txBody>
          <a:bodyPr wrap="square" rtlCol="0">
            <a:spAutoFit/>
          </a:bodyPr>
          <a:lstStyle/>
          <a:p>
            <a:endParaRPr lang="fr-FR" sz="2400" dirty="0" smtClean="0"/>
          </a:p>
          <a:p>
            <a:endParaRPr lang="fr-FR" dirty="0"/>
          </a:p>
        </p:txBody>
      </p:sp>
      <p:sp>
        <p:nvSpPr>
          <p:cNvPr id="6" name="Espace réservé de la date 5"/>
          <p:cNvSpPr>
            <a:spLocks noGrp="1"/>
          </p:cNvSpPr>
          <p:nvPr>
            <p:ph type="dt" sz="half" idx="10"/>
          </p:nvPr>
        </p:nvSpPr>
        <p:spPr/>
        <p:txBody>
          <a:bodyPr/>
          <a:lstStyle/>
          <a:p>
            <a:fld id="{36A4D9E9-A7E0-4542-A99E-6076E6787812}" type="datetime1">
              <a:rPr lang="fr-FR" smtClean="0"/>
              <a:pPr/>
              <a:t>15/01/2018</a:t>
            </a:fld>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9</a:t>
            </a:fld>
            <a:endParaRPr lang="fr-FR"/>
          </a:p>
        </p:txBody>
      </p:sp>
      <p:sp>
        <p:nvSpPr>
          <p:cNvPr id="8" name="Rectangle 7"/>
          <p:cNvSpPr/>
          <p:nvPr/>
        </p:nvSpPr>
        <p:spPr>
          <a:xfrm>
            <a:off x="395536" y="4272677"/>
            <a:ext cx="5760640" cy="2031325"/>
          </a:xfrm>
          <a:prstGeom prst="rect">
            <a:avLst/>
          </a:prstGeom>
        </p:spPr>
        <p:txBody>
          <a:bodyPr wrap="square">
            <a:spAutoFit/>
          </a:bodyPr>
          <a:lstStyle/>
          <a:p>
            <a:r>
              <a:rPr lang="fr-FR" dirty="0" smtClean="0"/>
              <a:t>Les </a:t>
            </a:r>
            <a:r>
              <a:rPr lang="fr-FR" b="1" dirty="0" err="1" smtClean="0">
                <a:solidFill>
                  <a:schemeClr val="accent1">
                    <a:lumMod val="60000"/>
                    <a:lumOff val="40000"/>
                  </a:schemeClr>
                </a:solidFill>
                <a:effectLst>
                  <a:outerShdw blurRad="38100" dist="38100" dir="2700000" algn="tl">
                    <a:srgbClr val="000000">
                      <a:alpha val="43137"/>
                    </a:srgbClr>
                  </a:outerShdw>
                </a:effectLst>
              </a:rPr>
              <a:t>tefilines</a:t>
            </a:r>
            <a:r>
              <a:rPr lang="fr-FR" dirty="0" smtClean="0"/>
              <a:t> sont des boites noires où sont rangés des passages de la bible, car le juif doit avoir les paroles de Dieu sur son bras et entre ses yeux dit la Torah.  </a:t>
            </a:r>
          </a:p>
          <a:p>
            <a:endParaRPr lang="fr-FR" dirty="0" smtClean="0"/>
          </a:p>
          <a:p>
            <a:r>
              <a:rPr lang="fr-FR" dirty="0" smtClean="0"/>
              <a:t>Le </a:t>
            </a:r>
            <a:r>
              <a:rPr lang="fr-FR" dirty="0" smtClean="0">
                <a:solidFill>
                  <a:schemeClr val="accent1">
                    <a:lumMod val="60000"/>
                    <a:lumOff val="40000"/>
                  </a:schemeClr>
                </a:solidFill>
                <a:effectLst>
                  <a:outerShdw blurRad="38100" dist="38100" dir="2700000" algn="tl">
                    <a:srgbClr val="000000">
                      <a:alpha val="43137"/>
                    </a:srgbClr>
                  </a:outerShdw>
                </a:effectLst>
              </a:rPr>
              <a:t>Talith</a:t>
            </a:r>
            <a:r>
              <a:rPr lang="fr-FR" dirty="0" smtClean="0"/>
              <a:t> est vêtement qui possède des franges avec dix nœuds, et qui rappelle les dix paroles.  Ces franges sont nommées </a:t>
            </a:r>
            <a:r>
              <a:rPr lang="fr-FR" b="1" dirty="0" err="1" smtClean="0">
                <a:solidFill>
                  <a:schemeClr val="accent1">
                    <a:lumMod val="60000"/>
                    <a:lumOff val="40000"/>
                  </a:schemeClr>
                </a:solidFill>
                <a:effectLst>
                  <a:outerShdw blurRad="38100" dist="38100" dir="2700000" algn="tl">
                    <a:srgbClr val="000000">
                      <a:alpha val="43137"/>
                    </a:srgbClr>
                  </a:outerShdw>
                </a:effectLst>
              </a:rPr>
              <a:t>Tsitsits</a:t>
            </a:r>
            <a:r>
              <a:rPr lang="fr-FR" b="1" dirty="0" smtClean="0">
                <a:solidFill>
                  <a:schemeClr val="accent1">
                    <a:lumMod val="60000"/>
                    <a:lumOff val="40000"/>
                  </a:schemeClr>
                </a:solidFill>
                <a:effectLst>
                  <a:outerShdw blurRad="38100" dist="38100" dir="2700000" algn="tl">
                    <a:srgbClr val="000000">
                      <a:alpha val="43137"/>
                    </a:srgbClr>
                  </a:outerShdw>
                </a:effectLst>
              </a:rPr>
              <a:t>.   </a:t>
            </a:r>
            <a:endParaRPr lang="fr-FR" b="1" dirty="0">
              <a:solidFill>
                <a:schemeClr val="accent1">
                  <a:lumMod val="60000"/>
                  <a:lumOff val="40000"/>
                </a:schemeClr>
              </a:solidFill>
              <a:effectLst>
                <a:outerShdw blurRad="38100" dist="38100" dir="2700000" algn="tl">
                  <a:srgbClr val="000000">
                    <a:alpha val="43137"/>
                  </a:srgbClr>
                </a:outerShdw>
              </a:effectLst>
            </a:endParaRPr>
          </a:p>
        </p:txBody>
      </p:sp>
      <p:pic>
        <p:nvPicPr>
          <p:cNvPr id="10" name="Image 9" descr="image1.jpg"/>
          <p:cNvPicPr>
            <a:picLocks noChangeAspect="1"/>
          </p:cNvPicPr>
          <p:nvPr/>
        </p:nvPicPr>
        <p:blipFill>
          <a:blip r:embed="rId3" cstate="print"/>
          <a:stretch>
            <a:fillRect/>
          </a:stretch>
        </p:blipFill>
        <p:spPr>
          <a:xfrm>
            <a:off x="6732240" y="3789040"/>
            <a:ext cx="1980828" cy="287076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3910</TotalTime>
  <Words>1245</Words>
  <Application>Microsoft Office PowerPoint</Application>
  <PresentationFormat>Affichage à l'écran (4:3)</PresentationFormat>
  <Paragraphs>137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Apex</vt:lpstr>
      <vt:lpstr>Le corps et l’âme  le judaïsme A l’hôpital</vt:lpstr>
      <vt:lpstr>Tant que le souffle est là…</vt:lpstr>
      <vt:lpstr>Comment le judaïsme s’est répandu </vt:lpstr>
      <vt:lpstr>Ashkenazes et Séfarades</vt:lpstr>
      <vt:lpstr>Les juifs et Israël</vt:lpstr>
      <vt:lpstr>La Torah</vt:lpstr>
      <vt:lpstr>Deux principes de base </vt:lpstr>
      <vt:lpstr>L’homme en prière</vt:lpstr>
      <vt:lpstr>La kipah, Talith et Tefilines</vt:lpstr>
      <vt:lpstr>Le Chabbat</vt:lpstr>
      <vt:lpstr>Les fêtes </vt:lpstr>
      <vt:lpstr>La nourriture cachère</vt:lpstr>
      <vt:lpstr>Ce qui est cachère</vt:lpstr>
      <vt:lpstr>La fin de vie </vt:lpstr>
      <vt:lpstr>La fin de vie – Suite </vt:lpstr>
      <vt:lpstr>Le Vidouï prière du mourant</vt:lpstr>
      <vt:lpstr>Le monde qui vient</vt:lpstr>
      <vt:lpstr>Bibliographie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Paix par le dialogue dans la différence</dc:title>
  <dc:creator>Michel</dc:creator>
  <cp:lastModifiedBy>Michel</cp:lastModifiedBy>
  <cp:revision>353</cp:revision>
  <dcterms:created xsi:type="dcterms:W3CDTF">2015-11-17T20:22:30Z</dcterms:created>
  <dcterms:modified xsi:type="dcterms:W3CDTF">2018-01-15T22:25:05Z</dcterms:modified>
</cp:coreProperties>
</file>