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93" r:id="rId4"/>
    <p:sldId id="259" r:id="rId5"/>
    <p:sldId id="294" r:id="rId6"/>
    <p:sldId id="296" r:id="rId7"/>
    <p:sldId id="273" r:id="rId8"/>
    <p:sldId id="301" r:id="rId9"/>
    <p:sldId id="260" r:id="rId10"/>
    <p:sldId id="298" r:id="rId11"/>
    <p:sldId id="274" r:id="rId12"/>
    <p:sldId id="302" r:id="rId13"/>
    <p:sldId id="281" r:id="rId14"/>
    <p:sldId id="283" r:id="rId15"/>
    <p:sldId id="261" r:id="rId16"/>
    <p:sldId id="304" r:id="rId17"/>
    <p:sldId id="305" r:id="rId18"/>
    <p:sldId id="286" r:id="rId19"/>
    <p:sldId id="303"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A82B"/>
    <a:srgbClr val="F6860A"/>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121" autoAdjust="0"/>
    <p:restoredTop sz="94700" autoAdjust="0"/>
  </p:normalViewPr>
  <p:slideViewPr>
    <p:cSldViewPr>
      <p:cViewPr varScale="1">
        <p:scale>
          <a:sx n="127" d="100"/>
          <a:sy n="127" d="100"/>
        </p:scale>
        <p:origin x="-978" y="-96"/>
      </p:cViewPr>
      <p:guideLst>
        <p:guide orient="horz" pos="2160"/>
        <p:guide pos="2880"/>
      </p:guideLst>
    </p:cSldViewPr>
  </p:slideViewPr>
  <p:outlineViewPr>
    <p:cViewPr>
      <p:scale>
        <a:sx n="33" d="100"/>
        <a:sy n="33" d="100"/>
      </p:scale>
      <p:origin x="0" y="351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A2EEA-F8AA-408D-B4EC-57973371EE2C}" type="datetimeFigureOut">
              <a:rPr lang="fr-FR" smtClean="0"/>
              <a:pPr/>
              <a:t>15/01/2018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33CA6-33AB-4754-93FA-3D9A997B516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E8140D4E-8900-4C53-90FF-FE546D4D1B1A}" type="datetime1">
              <a:rPr lang="fr-FR" smtClean="0"/>
              <a:pPr/>
              <a:t>15/01/2018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0775E181-95AF-4004-91B5-A9B6130FC958}"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68BD478-126C-4BC6-9441-26480D78B0E4}" type="datetime1">
              <a:rPr lang="fr-FR" smtClean="0"/>
              <a:pPr/>
              <a:t>15/01/2018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546A614-BD4E-4A76-84F3-F31108E7D02B}" type="datetime1">
              <a:rPr lang="fr-FR" smtClean="0"/>
              <a:pPr/>
              <a:t>15/01/2018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B7A50996-2B46-4C6C-AD71-EC721B48A00E}" type="datetime1">
              <a:rPr lang="fr-FR" smtClean="0"/>
              <a:pPr/>
              <a:t>15/01/2018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775E181-95AF-4004-91B5-A9B6130FC95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88CFB7F-7F3F-4983-8A96-3CF91E7562CC}" type="datetime1">
              <a:rPr lang="fr-FR" smtClean="0"/>
              <a:pPr/>
              <a:t>15/01/2018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983209B-68D0-44E9-B7CB-D42F8B5D37DA}" type="datetime1">
              <a:rPr lang="fr-FR" smtClean="0"/>
              <a:pPr/>
              <a:t>15/01/2018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1C455F7-E7C8-405C-8F61-7AF141F47B4A}" type="datetime1">
              <a:rPr lang="fr-FR" smtClean="0"/>
              <a:pPr/>
              <a:t>15/01/2018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182D96-061B-4211-8DB4-2F38A7AE6379}" type="datetime1">
              <a:rPr lang="fr-FR" smtClean="0"/>
              <a:pPr/>
              <a:t>15/01/2018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F79A965-5016-4482-9313-EFBBCF36993C}" type="datetime1">
              <a:rPr lang="fr-FR" smtClean="0"/>
              <a:pPr/>
              <a:t>15/01/2018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C491D7B-873F-4306-91BD-47F0500EB49C}" type="datetime1">
              <a:rPr lang="fr-FR" smtClean="0"/>
              <a:pPr/>
              <a:t>15/01/2018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480125-4541-4020-84D6-28D8499486B2}" type="datetime1">
              <a:rPr lang="fr-FR" smtClean="0"/>
              <a:pPr/>
              <a:t>15/01/2018</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75E181-95AF-4004-91B5-A9B6130FC95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F:\CHANTS%20ANDALOU%20JUDEO%20%20MAROCAINS%20(1).mp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file:///D:\Videos\Oyfn%20Pripetchik-%20yiddish%20song-%20Esther%20Ofarim.mp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470025"/>
          </a:xfrm>
        </p:spPr>
        <p:txBody>
          <a:bodyPr>
            <a:noAutofit/>
          </a:bodyPr>
          <a:lstStyle/>
          <a:p>
            <a:r>
              <a:rPr lang="fr-FR" sz="4800" b="1" dirty="0" smtClean="0"/>
              <a:t>Le </a:t>
            </a:r>
            <a:r>
              <a:rPr lang="fr-FR" sz="4800" b="1" dirty="0" err="1" smtClean="0"/>
              <a:t>judaisme</a:t>
            </a:r>
            <a:r>
              <a:rPr lang="fr-FR" sz="4800" b="1" dirty="0" smtClean="0"/>
              <a:t> en quelques mots</a:t>
            </a:r>
            <a:endParaRPr lang="fr-FR" sz="4800" b="1" dirty="0"/>
          </a:p>
        </p:txBody>
      </p:sp>
      <p:sp>
        <p:nvSpPr>
          <p:cNvPr id="3" name="Sous-titre 2"/>
          <p:cNvSpPr>
            <a:spLocks noGrp="1"/>
          </p:cNvSpPr>
          <p:nvPr>
            <p:ph type="subTitle" idx="1"/>
          </p:nvPr>
        </p:nvSpPr>
        <p:spPr>
          <a:xfrm>
            <a:off x="0" y="2492896"/>
            <a:ext cx="6400800" cy="3240360"/>
          </a:xfrm>
        </p:spPr>
        <p:txBody>
          <a:bodyPr>
            <a:normAutofit/>
          </a:bodyPr>
          <a:lstStyle/>
          <a:p>
            <a:r>
              <a:rPr lang="fr-FR" sz="4800" dirty="0" smtClean="0">
                <a:solidFill>
                  <a:schemeClr val="tx1"/>
                </a:solidFill>
              </a:rPr>
              <a:t>Michel Lévy  </a:t>
            </a:r>
            <a:r>
              <a:rPr lang="fr-FR" dirty="0" smtClean="0">
                <a:solidFill>
                  <a:schemeClr val="tx1"/>
                </a:solidFill>
              </a:rPr>
              <a:t/>
            </a:r>
            <a:br>
              <a:rPr lang="fr-FR" dirty="0" smtClean="0">
                <a:solidFill>
                  <a:schemeClr val="tx1"/>
                </a:solidFill>
              </a:rPr>
            </a:br>
            <a:r>
              <a:rPr lang="fr-FR" dirty="0" smtClean="0">
                <a:solidFill>
                  <a:schemeClr val="tx1"/>
                </a:solidFill>
              </a:rPr>
              <a:t>Économiste, chargé des relations</a:t>
            </a:r>
            <a:br>
              <a:rPr lang="fr-FR" dirty="0" smtClean="0">
                <a:solidFill>
                  <a:schemeClr val="tx1"/>
                </a:solidFill>
              </a:rPr>
            </a:br>
            <a:r>
              <a:rPr lang="fr-FR" dirty="0" smtClean="0">
                <a:solidFill>
                  <a:schemeClr val="tx1"/>
                </a:solidFill>
              </a:rPr>
              <a:t>inter religieuses à </a:t>
            </a:r>
            <a:br>
              <a:rPr lang="fr-FR" dirty="0" smtClean="0">
                <a:solidFill>
                  <a:schemeClr val="tx1"/>
                </a:solidFill>
              </a:rPr>
            </a:br>
            <a:r>
              <a:rPr lang="fr-FR" dirty="0" smtClean="0">
                <a:solidFill>
                  <a:schemeClr val="tx1"/>
                </a:solidFill>
              </a:rPr>
              <a:t>L’association Cultuelle Israélite</a:t>
            </a:r>
            <a:br>
              <a:rPr lang="fr-FR" dirty="0" smtClean="0">
                <a:solidFill>
                  <a:schemeClr val="tx1"/>
                </a:solidFill>
              </a:rPr>
            </a:br>
            <a:r>
              <a:rPr lang="fr-FR" dirty="0" smtClean="0">
                <a:solidFill>
                  <a:schemeClr val="tx1"/>
                </a:solidFill>
              </a:rPr>
              <a:t>de Dijon  </a:t>
            </a:r>
          </a:p>
          <a:p>
            <a:r>
              <a:rPr lang="fr-FR" dirty="0" smtClean="0"/>
              <a:t> </a:t>
            </a:r>
            <a:endParaRPr lang="fr-FR" dirty="0"/>
          </a:p>
        </p:txBody>
      </p:sp>
      <p:pic>
        <p:nvPicPr>
          <p:cNvPr id="4" name="Image 3" descr="P1020757.JPG"/>
          <p:cNvPicPr>
            <a:picLocks noChangeAspect="1"/>
          </p:cNvPicPr>
          <p:nvPr/>
        </p:nvPicPr>
        <p:blipFill>
          <a:blip r:embed="rId2" cstate="print"/>
          <a:stretch>
            <a:fillRect/>
          </a:stretch>
        </p:blipFill>
        <p:spPr>
          <a:xfrm>
            <a:off x="6156176" y="2780928"/>
            <a:ext cx="2699792" cy="2024844"/>
          </a:xfrm>
          <a:prstGeom prst="rect">
            <a:avLst/>
          </a:prstGeom>
        </p:spPr>
      </p:pic>
      <p:sp>
        <p:nvSpPr>
          <p:cNvPr id="5" name="Espace réservé de la date 4"/>
          <p:cNvSpPr>
            <a:spLocks noGrp="1"/>
          </p:cNvSpPr>
          <p:nvPr>
            <p:ph type="dt" sz="half" idx="10"/>
          </p:nvPr>
        </p:nvSpPr>
        <p:spPr/>
        <p:txBody>
          <a:bodyPr/>
          <a:lstStyle/>
          <a:p>
            <a:fld id="{C345C088-A582-4610-9A74-C3EF57998A74}" type="datetime1">
              <a:rPr lang="fr-FR" smtClean="0"/>
              <a:pPr/>
              <a:t>15/01/2018</a:t>
            </a:fld>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err="1" smtClean="0"/>
              <a:t>kipah</a:t>
            </a:r>
            <a:r>
              <a:rPr lang="fr-FR" dirty="0" smtClean="0"/>
              <a:t>, Talith et </a:t>
            </a:r>
            <a:r>
              <a:rPr lang="fr-FR" dirty="0" err="1" smtClean="0"/>
              <a:t>Tefilines</a:t>
            </a:r>
            <a:endParaRPr lang="fr-FR" dirty="0"/>
          </a:p>
        </p:txBody>
      </p:sp>
      <p:sp>
        <p:nvSpPr>
          <p:cNvPr id="3" name="Espace réservé du contenu 2"/>
          <p:cNvSpPr>
            <a:spLocks noGrp="1"/>
          </p:cNvSpPr>
          <p:nvPr>
            <p:ph idx="1"/>
          </p:nvPr>
        </p:nvSpPr>
        <p:spPr>
          <a:xfrm>
            <a:off x="4788024" y="1124744"/>
            <a:ext cx="4104456" cy="2952328"/>
          </a:xfrm>
        </p:spPr>
        <p:txBody>
          <a:bodyPr>
            <a:normAutofit fontScale="85000" lnSpcReduction="10000"/>
          </a:bodyPr>
          <a:lstStyle/>
          <a:p>
            <a:endParaRPr lang="fr-FR" sz="2400" dirty="0" smtClean="0"/>
          </a:p>
          <a:p>
            <a:r>
              <a:rPr lang="fr-FR" sz="2400" dirty="0" smtClean="0"/>
              <a:t>La tradition juive exige que l’homme ait constamment la tête couverte en signe de soumission à Dieu.</a:t>
            </a:r>
            <a:br>
              <a:rPr lang="fr-FR" sz="2400" dirty="0" smtClean="0"/>
            </a:br>
            <a:r>
              <a:rPr lang="fr-FR" sz="2400" dirty="0" smtClean="0"/>
              <a:t>     La </a:t>
            </a:r>
            <a:r>
              <a:rPr lang="fr-FR" sz="2400" b="1" dirty="0" smtClean="0">
                <a:solidFill>
                  <a:schemeClr val="accent1">
                    <a:lumMod val="60000"/>
                    <a:lumOff val="40000"/>
                  </a:schemeClr>
                </a:solidFill>
                <a:effectLst>
                  <a:outerShdw blurRad="38100" dist="38100" dir="2700000" algn="tl">
                    <a:srgbClr val="000000">
                      <a:alpha val="43137"/>
                    </a:srgbClr>
                  </a:outerShdw>
                </a:effectLst>
              </a:rPr>
              <a:t>kippa</a:t>
            </a:r>
            <a:r>
              <a:rPr lang="fr-FR" sz="2400" dirty="0" smtClean="0"/>
              <a:t> est un petit chapeau, l’important pour un juif pratiquant est d’avoir la tête couverte et non de porter une kippa</a:t>
            </a:r>
          </a:p>
          <a:p>
            <a:endParaRPr lang="fr-FR" sz="2400" dirty="0" smtClean="0"/>
          </a:p>
          <a:p>
            <a:endParaRPr lang="fr-FR" sz="2400" dirty="0" smtClean="0"/>
          </a:p>
          <a:p>
            <a:endParaRPr lang="fr-FR" sz="3200" dirty="0" smtClean="0"/>
          </a:p>
        </p:txBody>
      </p:sp>
      <p:pic>
        <p:nvPicPr>
          <p:cNvPr id="2050" name="Picture 2"/>
          <p:cNvPicPr>
            <a:picLocks noChangeAspect="1" noChangeArrowheads="1"/>
          </p:cNvPicPr>
          <p:nvPr/>
        </p:nvPicPr>
        <p:blipFill>
          <a:blip r:embed="rId2" cstate="print"/>
          <a:srcRect/>
          <a:stretch>
            <a:fillRect/>
          </a:stretch>
        </p:blipFill>
        <p:spPr bwMode="auto">
          <a:xfrm>
            <a:off x="683568" y="1412776"/>
            <a:ext cx="3960440" cy="2498242"/>
          </a:xfrm>
          <a:prstGeom prst="rect">
            <a:avLst/>
          </a:prstGeom>
          <a:noFill/>
          <a:ln w="9525">
            <a:noFill/>
            <a:miter lim="800000"/>
            <a:headEnd/>
            <a:tailEnd/>
          </a:ln>
        </p:spPr>
      </p:pic>
      <p:sp>
        <p:nvSpPr>
          <p:cNvPr id="5" name="ZoneTexte 4"/>
          <p:cNvSpPr txBox="1"/>
          <p:nvPr/>
        </p:nvSpPr>
        <p:spPr>
          <a:xfrm>
            <a:off x="251520" y="3903345"/>
            <a:ext cx="8424936" cy="738664"/>
          </a:xfrm>
          <a:prstGeom prst="rect">
            <a:avLst/>
          </a:prstGeom>
          <a:noFill/>
        </p:spPr>
        <p:txBody>
          <a:bodyPr wrap="square" rtlCol="0">
            <a:spAutoFit/>
          </a:bodyPr>
          <a:lstStyle/>
          <a:p>
            <a:endParaRPr lang="fr-FR" sz="2400" dirty="0" smtClean="0"/>
          </a:p>
          <a:p>
            <a:endParaRPr lang="fr-FR" dirty="0"/>
          </a:p>
        </p:txBody>
      </p:sp>
      <p:sp>
        <p:nvSpPr>
          <p:cNvPr id="6" name="Espace réservé de la date 5"/>
          <p:cNvSpPr>
            <a:spLocks noGrp="1"/>
          </p:cNvSpPr>
          <p:nvPr>
            <p:ph type="dt" sz="half" idx="10"/>
          </p:nvPr>
        </p:nvSpPr>
        <p:spPr/>
        <p:txBody>
          <a:bodyPr/>
          <a:lstStyle/>
          <a:p>
            <a:fld id="{36A4D9E9-A7E0-4542-A99E-6076E6787812}" type="datetime1">
              <a:rPr lang="fr-FR" smtClean="0"/>
              <a:pPr/>
              <a:t>15/01/2018</a:t>
            </a:fld>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10</a:t>
            </a:fld>
            <a:endParaRPr lang="fr-FR"/>
          </a:p>
        </p:txBody>
      </p:sp>
      <p:sp>
        <p:nvSpPr>
          <p:cNvPr id="8" name="Rectangle 7"/>
          <p:cNvSpPr/>
          <p:nvPr/>
        </p:nvSpPr>
        <p:spPr>
          <a:xfrm>
            <a:off x="395536" y="4272677"/>
            <a:ext cx="5760640" cy="2031325"/>
          </a:xfrm>
          <a:prstGeom prst="rect">
            <a:avLst/>
          </a:prstGeom>
        </p:spPr>
        <p:txBody>
          <a:bodyPr wrap="square">
            <a:spAutoFit/>
          </a:bodyPr>
          <a:lstStyle/>
          <a:p>
            <a:r>
              <a:rPr lang="fr-FR" dirty="0" smtClean="0"/>
              <a:t>Les </a:t>
            </a:r>
            <a:r>
              <a:rPr lang="fr-FR" b="1" dirty="0" err="1" smtClean="0">
                <a:solidFill>
                  <a:schemeClr val="accent1">
                    <a:lumMod val="60000"/>
                    <a:lumOff val="40000"/>
                  </a:schemeClr>
                </a:solidFill>
                <a:effectLst>
                  <a:outerShdw blurRad="38100" dist="38100" dir="2700000" algn="tl">
                    <a:srgbClr val="000000">
                      <a:alpha val="43137"/>
                    </a:srgbClr>
                  </a:outerShdw>
                </a:effectLst>
              </a:rPr>
              <a:t>tefilines</a:t>
            </a:r>
            <a:r>
              <a:rPr lang="fr-FR" dirty="0" smtClean="0"/>
              <a:t> sont des boites noires où sont rangés des passages de la bible, car le juif doit avoir les paroles de Dieu sur son bras et entre ses yeux dit la Torah.  </a:t>
            </a:r>
          </a:p>
          <a:p>
            <a:endParaRPr lang="fr-FR" dirty="0" smtClean="0"/>
          </a:p>
          <a:p>
            <a:r>
              <a:rPr lang="fr-FR" dirty="0" smtClean="0"/>
              <a:t>Le Talith est vêtement qui possède des franges avec dix nœuds, et qui rappelle les dix paroles.  Ces franges sont nommées </a:t>
            </a:r>
            <a:r>
              <a:rPr lang="fr-FR" b="1" dirty="0" err="1" smtClean="0">
                <a:solidFill>
                  <a:schemeClr val="accent1">
                    <a:lumMod val="60000"/>
                    <a:lumOff val="40000"/>
                  </a:schemeClr>
                </a:solidFill>
                <a:effectLst>
                  <a:outerShdw blurRad="38100" dist="38100" dir="2700000" algn="tl">
                    <a:srgbClr val="000000">
                      <a:alpha val="43137"/>
                    </a:srgbClr>
                  </a:outerShdw>
                </a:effectLst>
              </a:rPr>
              <a:t>Tsitsits</a:t>
            </a:r>
            <a:r>
              <a:rPr lang="fr-FR" b="1" dirty="0" smtClean="0">
                <a:solidFill>
                  <a:schemeClr val="accent1">
                    <a:lumMod val="60000"/>
                    <a:lumOff val="40000"/>
                  </a:schemeClr>
                </a:solidFill>
                <a:effectLst>
                  <a:outerShdw blurRad="38100" dist="38100" dir="2700000" algn="tl">
                    <a:srgbClr val="000000">
                      <a:alpha val="43137"/>
                    </a:srgbClr>
                  </a:outerShdw>
                </a:effectLst>
              </a:rPr>
              <a:t>. </a:t>
            </a:r>
            <a:endParaRPr lang="fr-FR" b="1" dirty="0">
              <a:solidFill>
                <a:schemeClr val="accent1">
                  <a:lumMod val="60000"/>
                  <a:lumOff val="40000"/>
                </a:schemeClr>
              </a:solidFill>
              <a:effectLst>
                <a:outerShdw blurRad="38100" dist="38100" dir="2700000" algn="tl">
                  <a:srgbClr val="000000">
                    <a:alpha val="43137"/>
                  </a:srgbClr>
                </a:outerShdw>
              </a:effectLst>
            </a:endParaRPr>
          </a:p>
        </p:txBody>
      </p:sp>
      <p:pic>
        <p:nvPicPr>
          <p:cNvPr id="10" name="Image 9" descr="image1.jpg"/>
          <p:cNvPicPr>
            <a:picLocks noChangeAspect="1"/>
          </p:cNvPicPr>
          <p:nvPr/>
        </p:nvPicPr>
        <p:blipFill>
          <a:blip r:embed="rId3" cstate="print"/>
          <a:stretch>
            <a:fillRect/>
          </a:stretch>
        </p:blipFill>
        <p:spPr>
          <a:xfrm>
            <a:off x="6732240" y="3789040"/>
            <a:ext cx="1980828" cy="287076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Comment le judaïsme s’est répandu </a:t>
            </a:r>
            <a:endParaRPr lang="fr-FR" dirty="0"/>
          </a:p>
        </p:txBody>
      </p:sp>
      <p:pic>
        <p:nvPicPr>
          <p:cNvPr id="10" name="Espace réservé du contenu 9" descr="carte.jpg"/>
          <p:cNvPicPr>
            <a:picLocks noGrp="1" noChangeAspect="1"/>
          </p:cNvPicPr>
          <p:nvPr>
            <p:ph idx="1"/>
          </p:nvPr>
        </p:nvPicPr>
        <p:blipFill>
          <a:blip r:embed="rId2" cstate="print"/>
          <a:stretch>
            <a:fillRect/>
          </a:stretch>
        </p:blipFill>
        <p:spPr>
          <a:xfrm>
            <a:off x="539552" y="1556792"/>
            <a:ext cx="5420347" cy="4708525"/>
          </a:xfrm>
        </p:spPr>
      </p:pic>
      <p:sp>
        <p:nvSpPr>
          <p:cNvPr id="11" name="ZoneTexte 10"/>
          <p:cNvSpPr txBox="1"/>
          <p:nvPr/>
        </p:nvSpPr>
        <p:spPr>
          <a:xfrm>
            <a:off x="6156176" y="1556792"/>
            <a:ext cx="2592288" cy="5262979"/>
          </a:xfrm>
          <a:prstGeom prst="rect">
            <a:avLst/>
          </a:prstGeom>
          <a:noFill/>
        </p:spPr>
        <p:txBody>
          <a:bodyPr wrap="square" rtlCol="0">
            <a:spAutoFit/>
          </a:bodyPr>
          <a:lstStyle/>
          <a:p>
            <a:r>
              <a:rPr lang="fr-FR" dirty="0" smtClean="0"/>
              <a:t>     Les </a:t>
            </a:r>
            <a:r>
              <a:rPr lang="fr-FR" sz="2400" dirty="0" smtClean="0"/>
              <a:t>Juifs, </a:t>
            </a:r>
            <a:r>
              <a:rPr lang="fr-FR" dirty="0" smtClean="0"/>
              <a:t>c’est-à-dire </a:t>
            </a:r>
            <a:r>
              <a:rPr lang="fr-FR" sz="2400" dirty="0" smtClean="0"/>
              <a:t> </a:t>
            </a:r>
            <a:r>
              <a:rPr lang="fr-FR" sz="2400" dirty="0" err="1" smtClean="0"/>
              <a:t>Judéeins</a:t>
            </a:r>
            <a:r>
              <a:rPr lang="fr-FR" sz="2400" dirty="0" smtClean="0"/>
              <a:t>  </a:t>
            </a:r>
            <a:r>
              <a:rPr lang="fr-FR" dirty="0" smtClean="0"/>
              <a:t>suite aux malheurs de la guerre se sont dispersés lentement, surtout vers la Babylonie qui était hors de l’empire Romain, et vers Alexandrie et Rome. </a:t>
            </a:r>
          </a:p>
          <a:p>
            <a:r>
              <a:rPr lang="fr-FR" dirty="0" smtClean="0"/>
              <a:t>      Le centre spirituel s’est déplacé de Babylone, vers  Le Caire Kairouan puis l’Espagne, la France, la Vallée du Rhin, la Pologne…</a:t>
            </a:r>
          </a:p>
          <a:p>
            <a:r>
              <a:rPr lang="fr-FR" dirty="0" smtClean="0"/>
              <a:t>  </a:t>
            </a:r>
            <a:endParaRPr lang="fr-FR" dirty="0"/>
          </a:p>
        </p:txBody>
      </p:sp>
      <p:sp>
        <p:nvSpPr>
          <p:cNvPr id="5" name="Espace réservé de la date 4"/>
          <p:cNvSpPr>
            <a:spLocks noGrp="1"/>
          </p:cNvSpPr>
          <p:nvPr>
            <p:ph type="dt" sz="half" idx="10"/>
          </p:nvPr>
        </p:nvSpPr>
        <p:spPr/>
        <p:txBody>
          <a:bodyPr/>
          <a:lstStyle/>
          <a:p>
            <a:fld id="{D703E2D3-D763-4C7A-A078-F1518C471CAB}" type="datetime1">
              <a:rPr lang="fr-FR" smtClean="0"/>
              <a:pPr/>
              <a:t>15/01/2018</a:t>
            </a:fld>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Ashkenazes</a:t>
            </a:r>
            <a:r>
              <a:rPr lang="fr-FR" dirty="0" smtClean="0"/>
              <a:t> et Séfarades</a:t>
            </a:r>
            <a:endParaRPr lang="fr-FR" dirty="0"/>
          </a:p>
        </p:txBody>
      </p:sp>
      <p:sp>
        <p:nvSpPr>
          <p:cNvPr id="3" name="Espace réservé du contenu 2"/>
          <p:cNvSpPr>
            <a:spLocks noGrp="1"/>
          </p:cNvSpPr>
          <p:nvPr>
            <p:ph idx="1"/>
          </p:nvPr>
        </p:nvSpPr>
        <p:spPr/>
        <p:txBody>
          <a:bodyPr/>
          <a:lstStyle/>
          <a:p>
            <a:r>
              <a:rPr lang="fr-FR" dirty="0" smtClean="0"/>
              <a:t>Il existe deux grands rites juifs </a:t>
            </a:r>
          </a:p>
          <a:p>
            <a:r>
              <a:rPr lang="fr-FR" dirty="0" smtClean="0"/>
              <a:t>Le rite Allemand dit </a:t>
            </a:r>
            <a:r>
              <a:rPr lang="fr-FR" b="1" dirty="0" smtClean="0">
                <a:solidFill>
                  <a:schemeClr val="accent1">
                    <a:lumMod val="60000"/>
                    <a:lumOff val="40000"/>
                  </a:schemeClr>
                </a:solidFill>
                <a:effectLst>
                  <a:outerShdw blurRad="38100" dist="38100" dir="2700000" algn="tl">
                    <a:srgbClr val="000000">
                      <a:alpha val="43137"/>
                    </a:srgbClr>
                  </a:outerShdw>
                </a:effectLst>
              </a:rPr>
              <a:t>Ashkénaze</a:t>
            </a:r>
            <a:r>
              <a:rPr lang="fr-FR" dirty="0" smtClean="0"/>
              <a:t>  majoritaire car c’est le plus fréquent aux États-Unis en Russie et en Israël</a:t>
            </a:r>
          </a:p>
          <a:p>
            <a:r>
              <a:rPr lang="fr-FR" dirty="0" smtClean="0"/>
              <a:t>Le rite Espagnol ou </a:t>
            </a:r>
            <a:r>
              <a:rPr lang="fr-FR" b="1" dirty="0" smtClean="0">
                <a:solidFill>
                  <a:schemeClr val="accent1">
                    <a:lumMod val="60000"/>
                    <a:lumOff val="40000"/>
                  </a:schemeClr>
                </a:solidFill>
                <a:effectLst>
                  <a:outerShdw blurRad="38100" dist="38100" dir="2700000" algn="tl">
                    <a:srgbClr val="000000">
                      <a:alpha val="43137"/>
                    </a:srgbClr>
                  </a:outerShdw>
                </a:effectLst>
              </a:rPr>
              <a:t>Séfarade</a:t>
            </a:r>
            <a:r>
              <a:rPr lang="fr-FR" dirty="0" smtClean="0"/>
              <a:t> majoritaire autour de la Méditerranée . On appelle abusivement séfarades les orientaux venus d’Iran ou du </a:t>
            </a:r>
            <a:r>
              <a:rPr lang="fr-FR" dirty="0" err="1" smtClean="0"/>
              <a:t>Yemen</a:t>
            </a:r>
            <a:r>
              <a:rPr lang="fr-FR" dirty="0" smtClean="0"/>
              <a:t>. </a:t>
            </a:r>
          </a:p>
          <a:p>
            <a:r>
              <a:rPr lang="fr-FR" dirty="0" smtClean="0"/>
              <a:t>La religion est la même, mais la cuisine et la musique est très différente</a:t>
            </a:r>
            <a:endParaRPr lang="fr-FR" dirty="0"/>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12</a:t>
            </a:fld>
            <a:endParaRPr lang="fr-FR"/>
          </a:p>
        </p:txBody>
      </p:sp>
      <p:pic>
        <p:nvPicPr>
          <p:cNvPr id="8" name="CHANTS ANDALOU JUDEO  MAROCAINS (1).mp3">
            <a:hlinkClick r:id="" action="ppaction://media"/>
          </p:cNvPr>
          <p:cNvPicPr>
            <a:picLocks noRot="1" noChangeAspect="1"/>
          </p:cNvPicPr>
          <p:nvPr>
            <a:audioFile r:link="rId1"/>
          </p:nvPr>
        </p:nvPicPr>
        <p:blipFill>
          <a:blip r:embed="rId3" cstate="print"/>
          <a:stretch>
            <a:fillRect/>
          </a:stretch>
        </p:blipFill>
        <p:spPr>
          <a:xfrm>
            <a:off x="5292080" y="486916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53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juifs et Israël</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Le </a:t>
            </a:r>
            <a:r>
              <a:rPr lang="fr-FR" sz="3600" b="1" dirty="0" smtClean="0">
                <a:solidFill>
                  <a:schemeClr val="accent1">
                    <a:lumMod val="60000"/>
                    <a:lumOff val="40000"/>
                  </a:schemeClr>
                </a:solidFill>
                <a:effectLst>
                  <a:outerShdw blurRad="38100" dist="38100" dir="2700000" algn="tl">
                    <a:srgbClr val="000000">
                      <a:alpha val="43137"/>
                    </a:srgbClr>
                  </a:outerShdw>
                </a:effectLst>
              </a:rPr>
              <a:t>sionisme</a:t>
            </a:r>
            <a:r>
              <a:rPr lang="fr-FR" dirty="0" smtClean="0"/>
              <a:t> est le mouvement national juif né au XIX </a:t>
            </a:r>
            <a:r>
              <a:rPr lang="fr-FR" dirty="0" err="1" smtClean="0"/>
              <a:t>ieme</a:t>
            </a:r>
            <a:r>
              <a:rPr lang="fr-FR" dirty="0" smtClean="0"/>
              <a:t> siècle comme d’autres mouvements comparables. </a:t>
            </a:r>
            <a:br>
              <a:rPr lang="fr-FR" dirty="0" smtClean="0"/>
            </a:br>
            <a:r>
              <a:rPr lang="fr-FR" dirty="0" smtClean="0"/>
              <a:t>Son but est de créer un foyer national juif sur la terre ancestral. Il n’a pas d’autres buts.</a:t>
            </a:r>
          </a:p>
          <a:p>
            <a:r>
              <a:rPr lang="fr-FR" b="1" dirty="0" smtClean="0">
                <a:solidFill>
                  <a:schemeClr val="accent1">
                    <a:lumMod val="60000"/>
                    <a:lumOff val="40000"/>
                  </a:schemeClr>
                </a:solidFill>
                <a:effectLst>
                  <a:outerShdw blurRad="38100" dist="38100" dir="2700000" algn="tl">
                    <a:srgbClr val="000000">
                      <a:alpha val="43137"/>
                    </a:srgbClr>
                  </a:outerShdw>
                </a:effectLst>
              </a:rPr>
              <a:t>Aujourd’hui Israël attire toujours : </a:t>
            </a:r>
          </a:p>
          <a:p>
            <a:r>
              <a:rPr lang="fr-FR" dirty="0" smtClean="0"/>
              <a:t>* Beaucoup y ont de la famille. La jeunesse et le climat méditerranéen séduit.</a:t>
            </a:r>
          </a:p>
          <a:p>
            <a:r>
              <a:rPr lang="fr-FR" dirty="0" smtClean="0"/>
              <a:t>* Israël est perçu comme un refuge potentiel en cas de persécution.</a:t>
            </a:r>
          </a:p>
          <a:p>
            <a:r>
              <a:rPr lang="fr-FR" dirty="0" smtClean="0"/>
              <a:t>* Il est facile d’y vivre en suivant  les contraintes de la Torah, d’où le départ de juifs religieux</a:t>
            </a:r>
          </a:p>
          <a:p>
            <a:r>
              <a:rPr lang="fr-FR" dirty="0" smtClean="0"/>
              <a:t>La religion juive est « sioniste » et la plupart des juifs français ne sont pas religieux . Aujourd’hui, 40 % des juifs habitent Israël, et 60 % des enfants y naissent</a:t>
            </a:r>
          </a:p>
          <a:p>
            <a:endParaRPr lang="fr-FR" dirty="0" smtClean="0"/>
          </a:p>
        </p:txBody>
      </p:sp>
      <p:sp>
        <p:nvSpPr>
          <p:cNvPr id="4" name="Espace réservé de la date 3"/>
          <p:cNvSpPr>
            <a:spLocks noGrp="1"/>
          </p:cNvSpPr>
          <p:nvPr>
            <p:ph type="dt" sz="half" idx="10"/>
          </p:nvPr>
        </p:nvSpPr>
        <p:spPr/>
        <p:txBody>
          <a:bodyPr/>
          <a:lstStyle/>
          <a:p>
            <a:fld id="{C796D6A1-D9EF-4980-8D81-51717E88A5D4}"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Chabbat</a:t>
            </a:r>
            <a:endParaRPr lang="fr-FR" dirty="0"/>
          </a:p>
        </p:txBody>
      </p:sp>
      <p:sp>
        <p:nvSpPr>
          <p:cNvPr id="3" name="Espace réservé du contenu 2"/>
          <p:cNvSpPr>
            <a:spLocks noGrp="1"/>
          </p:cNvSpPr>
          <p:nvPr>
            <p:ph idx="1"/>
          </p:nvPr>
        </p:nvSpPr>
        <p:spPr>
          <a:xfrm>
            <a:off x="457200" y="1600200"/>
            <a:ext cx="8219256" cy="4205064"/>
          </a:xfrm>
        </p:spPr>
        <p:txBody>
          <a:bodyPr>
            <a:normAutofit fontScale="92500" lnSpcReduction="10000"/>
          </a:bodyPr>
          <a:lstStyle/>
          <a:p>
            <a:r>
              <a:rPr lang="fr-FR" dirty="0" smtClean="0"/>
              <a:t>Le </a:t>
            </a:r>
            <a:r>
              <a:rPr lang="fr-FR" b="1" dirty="0" err="1" smtClean="0">
                <a:solidFill>
                  <a:schemeClr val="accent1">
                    <a:lumMod val="60000"/>
                    <a:lumOff val="40000"/>
                  </a:schemeClr>
                </a:solidFill>
                <a:effectLst>
                  <a:outerShdw blurRad="38100" dist="38100" dir="2700000" algn="tl">
                    <a:srgbClr val="000000">
                      <a:alpha val="43137"/>
                    </a:srgbClr>
                  </a:outerShdw>
                </a:effectLst>
              </a:rPr>
              <a:t>chabbat</a:t>
            </a:r>
            <a:r>
              <a:rPr lang="fr-FR" b="1" dirty="0" smtClean="0">
                <a:solidFill>
                  <a:srgbClr val="EDA82B"/>
                </a:solidFill>
                <a:effectLst>
                  <a:outerShdw blurRad="38100" dist="38100" dir="2700000" algn="tl">
                    <a:srgbClr val="000000">
                      <a:alpha val="43137"/>
                    </a:srgbClr>
                  </a:outerShdw>
                </a:effectLst>
              </a:rPr>
              <a:t> </a:t>
            </a:r>
            <a:r>
              <a:rPr lang="fr-FR" dirty="0" smtClean="0"/>
              <a:t>et les fêtes les juifs pratiquants sont soumis à des règles contraignantes </a:t>
            </a:r>
          </a:p>
          <a:p>
            <a:r>
              <a:rPr lang="fr-FR" dirty="0" smtClean="0"/>
              <a:t>Interdit de  travailler, de toucher à l’argent, de porter hors de chez soi </a:t>
            </a:r>
            <a:r>
              <a:rPr lang="fr-FR" dirty="0" err="1" smtClean="0"/>
              <a:t>etc</a:t>
            </a:r>
            <a:r>
              <a:rPr lang="fr-FR" dirty="0" smtClean="0"/>
              <a:t>…</a:t>
            </a:r>
          </a:p>
          <a:p>
            <a:r>
              <a:rPr lang="fr-FR" dirty="0" smtClean="0"/>
              <a:t>Toute une journée consacrée à la famille, à la prière, et à l’étude.  Une journée hors du temps et </a:t>
            </a:r>
            <a:r>
              <a:rPr lang="fr-FR" smtClean="0"/>
              <a:t>des préoccupations quotidiennes, </a:t>
            </a:r>
            <a:r>
              <a:rPr lang="fr-FR" dirty="0" smtClean="0"/>
              <a:t>même le smart phone est interdit  ! </a:t>
            </a:r>
          </a:p>
          <a:p>
            <a:r>
              <a:rPr lang="fr-FR" dirty="0" smtClean="0"/>
              <a:t/>
            </a:r>
            <a:br>
              <a:rPr lang="fr-FR" dirty="0" smtClean="0"/>
            </a:br>
            <a:endParaRPr lang="fr-FR" dirty="0"/>
          </a:p>
        </p:txBody>
      </p:sp>
      <p:sp>
        <p:nvSpPr>
          <p:cNvPr id="4" name="Espace réservé de la date 3"/>
          <p:cNvSpPr>
            <a:spLocks noGrp="1"/>
          </p:cNvSpPr>
          <p:nvPr>
            <p:ph type="dt" sz="half" idx="10"/>
          </p:nvPr>
        </p:nvSpPr>
        <p:spPr/>
        <p:txBody>
          <a:bodyPr/>
          <a:lstStyle/>
          <a:p>
            <a:fld id="{99B36B14-C701-49CA-B1CE-E0AD4E652EF5}"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14</a:t>
            </a:fld>
            <a:endParaRPr lang="fr-FR"/>
          </a:p>
        </p:txBody>
      </p:sp>
      <p:pic>
        <p:nvPicPr>
          <p:cNvPr id="7" name="Image 6" descr="hala.jpg"/>
          <p:cNvPicPr>
            <a:picLocks noChangeAspect="1"/>
          </p:cNvPicPr>
          <p:nvPr/>
        </p:nvPicPr>
        <p:blipFill>
          <a:blip r:embed="rId2" cstate="print"/>
          <a:stretch>
            <a:fillRect/>
          </a:stretch>
        </p:blipFill>
        <p:spPr>
          <a:xfrm>
            <a:off x="2555776" y="4869160"/>
            <a:ext cx="2880320" cy="16874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calendrier hébraïque</a:t>
            </a:r>
            <a:endParaRPr lang="fr-FR" dirty="0"/>
          </a:p>
        </p:txBody>
      </p:sp>
      <p:sp>
        <p:nvSpPr>
          <p:cNvPr id="3" name="Espace réservé du contenu 2"/>
          <p:cNvSpPr>
            <a:spLocks noGrp="1"/>
          </p:cNvSpPr>
          <p:nvPr>
            <p:ph idx="1"/>
          </p:nvPr>
        </p:nvSpPr>
        <p:spPr>
          <a:xfrm>
            <a:off x="467544" y="1412776"/>
            <a:ext cx="5112568" cy="3096344"/>
          </a:xfrm>
        </p:spPr>
        <p:txBody>
          <a:bodyPr>
            <a:normAutofit fontScale="85000" lnSpcReduction="10000"/>
          </a:bodyPr>
          <a:lstStyle/>
          <a:p>
            <a:r>
              <a:rPr lang="fr-FR" sz="2200" dirty="0" smtClean="0"/>
              <a:t>Les mois sont lunaires, mois bissextiles </a:t>
            </a:r>
          </a:p>
          <a:p>
            <a:r>
              <a:rPr lang="fr-FR" sz="2200" dirty="0" smtClean="0"/>
              <a:t>L’année commence en automne, par des jours austères où Dieu nous juge :</a:t>
            </a:r>
          </a:p>
          <a:p>
            <a:pPr>
              <a:buNone/>
            </a:pPr>
            <a:r>
              <a:rPr lang="fr-FR" b="1" dirty="0" smtClean="0">
                <a:solidFill>
                  <a:schemeClr val="accent1">
                    <a:lumMod val="60000"/>
                    <a:lumOff val="40000"/>
                  </a:schemeClr>
                </a:solidFill>
                <a:effectLst>
                  <a:outerShdw blurRad="38100" dist="38100" dir="2700000" algn="tl">
                    <a:srgbClr val="000000">
                      <a:alpha val="43137"/>
                    </a:srgbClr>
                  </a:outerShdw>
                </a:effectLst>
              </a:rPr>
              <a:t> </a:t>
            </a:r>
            <a:r>
              <a:rPr lang="fr-FR" sz="3300" b="1" dirty="0" smtClean="0">
                <a:solidFill>
                  <a:schemeClr val="accent1">
                    <a:lumMod val="60000"/>
                    <a:lumOff val="40000"/>
                  </a:schemeClr>
                </a:solidFill>
                <a:effectLst>
                  <a:outerShdw blurRad="38100" dist="38100" dir="2700000" algn="tl">
                    <a:srgbClr val="000000">
                      <a:alpha val="43137"/>
                    </a:srgbClr>
                  </a:outerShdw>
                </a:effectLst>
              </a:rPr>
              <a:t>Roche Hachana</a:t>
            </a:r>
            <a:r>
              <a:rPr lang="fr-FR" dirty="0" smtClean="0"/>
              <a:t>,  tête de l’année,  jour du jugement</a:t>
            </a:r>
            <a:br>
              <a:rPr lang="fr-FR" dirty="0" smtClean="0"/>
            </a:br>
            <a:r>
              <a:rPr lang="fr-FR" dirty="0" smtClean="0"/>
              <a:t>La fête dure 2 jours, on mange la pomme trempée dans le miel. On sonne le </a:t>
            </a:r>
            <a:r>
              <a:rPr lang="fr-FR" b="1" dirty="0" err="1" smtClean="0">
                <a:solidFill>
                  <a:schemeClr val="accent1">
                    <a:lumMod val="60000"/>
                    <a:lumOff val="40000"/>
                  </a:schemeClr>
                </a:solidFill>
                <a:effectLst>
                  <a:outerShdw blurRad="38100" dist="38100" dir="2700000" algn="tl">
                    <a:srgbClr val="000000">
                      <a:alpha val="43137"/>
                    </a:srgbClr>
                  </a:outerShdw>
                </a:effectLst>
              </a:rPr>
              <a:t>Shoffar</a:t>
            </a:r>
            <a:r>
              <a:rPr lang="fr-FR" b="1" dirty="0" smtClean="0">
                <a:solidFill>
                  <a:schemeClr val="accent1">
                    <a:lumMod val="60000"/>
                    <a:lumOff val="40000"/>
                  </a:schemeClr>
                </a:solidFill>
                <a:effectLst>
                  <a:outerShdw blurRad="38100" dist="38100" dir="2700000" algn="tl">
                    <a:srgbClr val="000000">
                      <a:alpha val="43137"/>
                    </a:srgbClr>
                  </a:outerShdw>
                </a:effectLst>
              </a:rPr>
              <a:t> </a:t>
            </a:r>
          </a:p>
        </p:txBody>
      </p:sp>
      <p:sp>
        <p:nvSpPr>
          <p:cNvPr id="5" name="Espace réservé de la date 4"/>
          <p:cNvSpPr>
            <a:spLocks noGrp="1"/>
          </p:cNvSpPr>
          <p:nvPr>
            <p:ph type="dt" sz="half" idx="10"/>
          </p:nvPr>
        </p:nvSpPr>
        <p:spPr/>
        <p:txBody>
          <a:bodyPr/>
          <a:lstStyle/>
          <a:p>
            <a:fld id="{17384120-1AD7-4179-B837-F77A29C49593}" type="datetime1">
              <a:rPr lang="fr-FR" smtClean="0"/>
              <a:pPr/>
              <a:t>15/01/2018</a:t>
            </a:fld>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15</a:t>
            </a:fld>
            <a:endParaRPr lang="fr-FR"/>
          </a:p>
        </p:txBody>
      </p:sp>
      <p:pic>
        <p:nvPicPr>
          <p:cNvPr id="7" name="Image 6" descr="fe0002-1-techouva.jpg"/>
          <p:cNvPicPr>
            <a:picLocks noChangeAspect="1"/>
          </p:cNvPicPr>
          <p:nvPr/>
        </p:nvPicPr>
        <p:blipFill>
          <a:blip r:embed="rId2" cstate="print"/>
          <a:stretch>
            <a:fillRect/>
          </a:stretch>
        </p:blipFill>
        <p:spPr>
          <a:xfrm>
            <a:off x="5796136" y="1412776"/>
            <a:ext cx="2819400" cy="3000375"/>
          </a:xfrm>
          <a:prstGeom prst="rect">
            <a:avLst/>
          </a:prstGeom>
        </p:spPr>
      </p:pic>
      <p:sp>
        <p:nvSpPr>
          <p:cNvPr id="11" name="Rectangle 10"/>
          <p:cNvSpPr/>
          <p:nvPr/>
        </p:nvSpPr>
        <p:spPr>
          <a:xfrm>
            <a:off x="539552" y="4437112"/>
            <a:ext cx="8064896" cy="1815882"/>
          </a:xfrm>
          <a:prstGeom prst="rect">
            <a:avLst/>
          </a:prstGeom>
        </p:spPr>
        <p:txBody>
          <a:bodyPr wrap="square">
            <a:spAutoFit/>
          </a:bodyPr>
          <a:lstStyle/>
          <a:p>
            <a:r>
              <a:rPr lang="fr-FR" sz="2800" b="1" dirty="0" smtClean="0">
                <a:solidFill>
                  <a:srgbClr val="CEB966">
                    <a:lumMod val="60000"/>
                    <a:lumOff val="40000"/>
                  </a:srgbClr>
                </a:solidFill>
                <a:effectLst>
                  <a:outerShdw blurRad="38100" dist="38100" dir="2700000" algn="tl">
                    <a:srgbClr val="000000">
                      <a:alpha val="43137"/>
                    </a:srgbClr>
                  </a:outerShdw>
                </a:effectLst>
              </a:rPr>
              <a:t>Yom kippour </a:t>
            </a:r>
            <a:r>
              <a:rPr lang="fr-FR" sz="2800" dirty="0" smtClean="0">
                <a:solidFill>
                  <a:prstClr val="white"/>
                </a:solidFill>
              </a:rPr>
              <a:t>  Dieu prend la décision.  Il nous pardonnera les fautes commises envers lui, nos proches devront nous pardonner, c’est « le grand pardon ».  On jeune toute la journée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trois fêtes de </a:t>
            </a:r>
            <a:r>
              <a:rPr lang="fr-FR" dirty="0" err="1" smtClean="0"/>
              <a:t>pélerinage</a:t>
            </a:r>
            <a:endParaRPr lang="fr-FR" dirty="0"/>
          </a:p>
        </p:txBody>
      </p:sp>
      <p:sp>
        <p:nvSpPr>
          <p:cNvPr id="3" name="Espace réservé du contenu 2"/>
          <p:cNvSpPr>
            <a:spLocks noGrp="1"/>
          </p:cNvSpPr>
          <p:nvPr>
            <p:ph idx="1"/>
          </p:nvPr>
        </p:nvSpPr>
        <p:spPr>
          <a:xfrm>
            <a:off x="457200" y="1600200"/>
            <a:ext cx="5770984" cy="2188840"/>
          </a:xfrm>
        </p:spPr>
        <p:txBody>
          <a:bodyPr>
            <a:normAutofit fontScale="92500" lnSpcReduction="20000"/>
          </a:bodyPr>
          <a:lstStyle/>
          <a:p>
            <a:r>
              <a:rPr lang="fr-FR" b="1" dirty="0" smtClean="0">
                <a:solidFill>
                  <a:schemeClr val="accent1">
                    <a:lumMod val="60000"/>
                    <a:lumOff val="40000"/>
                  </a:schemeClr>
                </a:solidFill>
                <a:effectLst>
                  <a:outerShdw blurRad="38100" dist="38100" dir="2700000" algn="tl">
                    <a:srgbClr val="000000">
                      <a:alpha val="43137"/>
                    </a:srgbClr>
                  </a:outerShdw>
                </a:effectLst>
              </a:rPr>
              <a:t>Pessah’</a:t>
            </a:r>
            <a:r>
              <a:rPr lang="fr-FR" dirty="0" smtClean="0"/>
              <a:t> ou la pâque juive</a:t>
            </a:r>
            <a:br>
              <a:rPr lang="fr-FR" dirty="0" smtClean="0"/>
            </a:br>
            <a:r>
              <a:rPr lang="fr-FR" dirty="0" smtClean="0"/>
              <a:t>C’est la sortie d’Égypte  !  On mange la </a:t>
            </a:r>
            <a:r>
              <a:rPr lang="fr-FR" b="1" dirty="0" err="1" smtClean="0">
                <a:solidFill>
                  <a:schemeClr val="accent1">
                    <a:lumMod val="60000"/>
                    <a:lumOff val="40000"/>
                  </a:schemeClr>
                </a:solidFill>
                <a:effectLst>
                  <a:outerShdw blurRad="38100" dist="38100" dir="2700000" algn="tl">
                    <a:srgbClr val="000000">
                      <a:alpha val="43137"/>
                    </a:srgbClr>
                  </a:outerShdw>
                </a:effectLst>
              </a:rPr>
              <a:t>Matsa</a:t>
            </a:r>
            <a:r>
              <a:rPr lang="fr-FR" dirty="0" smtClean="0"/>
              <a:t> </a:t>
            </a:r>
            <a:br>
              <a:rPr lang="fr-FR" dirty="0" smtClean="0"/>
            </a:br>
            <a:r>
              <a:rPr lang="fr-FR" dirty="0" smtClean="0"/>
              <a:t> Le repas du </a:t>
            </a:r>
            <a:r>
              <a:rPr lang="fr-FR" b="1" dirty="0" err="1" smtClean="0">
                <a:solidFill>
                  <a:schemeClr val="accent1">
                    <a:lumMod val="60000"/>
                    <a:lumOff val="40000"/>
                  </a:schemeClr>
                </a:solidFill>
                <a:effectLst>
                  <a:outerShdw blurRad="38100" dist="38100" dir="2700000" algn="tl">
                    <a:srgbClr val="000000">
                      <a:alpha val="43137"/>
                    </a:srgbClr>
                  </a:outerShdw>
                </a:effectLst>
              </a:rPr>
              <a:t>Séder</a:t>
            </a:r>
            <a:r>
              <a:rPr lang="fr-FR" dirty="0" smtClean="0"/>
              <a:t> nous fait revivre la traversée de l’esclavage vers la liberté</a:t>
            </a:r>
            <a:endParaRPr lang="fr-FR" dirty="0"/>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16</a:t>
            </a:fld>
            <a:endParaRPr lang="fr-FR"/>
          </a:p>
        </p:txBody>
      </p:sp>
      <p:pic>
        <p:nvPicPr>
          <p:cNvPr id="6" name="Image 5" descr="nl-pessah-2011-table.gif"/>
          <p:cNvPicPr>
            <a:picLocks noChangeAspect="1"/>
          </p:cNvPicPr>
          <p:nvPr/>
        </p:nvPicPr>
        <p:blipFill>
          <a:blip r:embed="rId2" cstate="print"/>
          <a:stretch>
            <a:fillRect/>
          </a:stretch>
        </p:blipFill>
        <p:spPr>
          <a:xfrm>
            <a:off x="6258072" y="1412776"/>
            <a:ext cx="2391918" cy="2304256"/>
          </a:xfrm>
          <a:prstGeom prst="rect">
            <a:avLst/>
          </a:prstGeom>
        </p:spPr>
      </p:pic>
      <p:sp>
        <p:nvSpPr>
          <p:cNvPr id="7" name="ZoneTexte 6"/>
          <p:cNvSpPr txBox="1"/>
          <p:nvPr/>
        </p:nvSpPr>
        <p:spPr>
          <a:xfrm>
            <a:off x="3635896" y="3861048"/>
            <a:ext cx="5184576" cy="2954655"/>
          </a:xfrm>
          <a:prstGeom prst="rect">
            <a:avLst/>
          </a:prstGeom>
          <a:noFill/>
        </p:spPr>
        <p:txBody>
          <a:bodyPr wrap="square" rtlCol="0">
            <a:spAutoFit/>
          </a:bodyPr>
          <a:lstStyle/>
          <a:p>
            <a:r>
              <a:rPr lang="fr-FR" sz="2400" b="1" dirty="0" err="1" smtClean="0">
                <a:solidFill>
                  <a:schemeClr val="accent1">
                    <a:lumMod val="60000"/>
                    <a:lumOff val="40000"/>
                  </a:schemeClr>
                </a:solidFill>
                <a:effectLst>
                  <a:outerShdw blurRad="38100" dist="38100" dir="2700000" algn="tl">
                    <a:srgbClr val="000000">
                      <a:alpha val="43137"/>
                    </a:srgbClr>
                  </a:outerShdw>
                </a:effectLst>
              </a:rPr>
              <a:t>Chavouoth</a:t>
            </a:r>
            <a:r>
              <a:rPr lang="fr-FR" dirty="0" smtClean="0"/>
              <a:t>  ou Pentecôte; Les hommes libres peuvent recevoir la Torah du Mont Sinaï…  on mange des laitages symbole de vie</a:t>
            </a:r>
          </a:p>
          <a:p>
            <a:endParaRPr lang="fr-FR" dirty="0" smtClean="0"/>
          </a:p>
          <a:p>
            <a:r>
              <a:rPr lang="fr-FR" sz="2400" b="1" dirty="0" err="1" smtClean="0">
                <a:solidFill>
                  <a:schemeClr val="accent1">
                    <a:lumMod val="60000"/>
                    <a:lumOff val="40000"/>
                  </a:schemeClr>
                </a:solidFill>
                <a:effectLst>
                  <a:outerShdw blurRad="38100" dist="38100" dir="2700000" algn="tl">
                    <a:srgbClr val="000000">
                      <a:alpha val="43137"/>
                    </a:srgbClr>
                  </a:outerShdw>
                </a:effectLst>
              </a:rPr>
              <a:t>Souccoth</a:t>
            </a:r>
            <a:r>
              <a:rPr lang="fr-FR" sz="2400" b="1" dirty="0" smtClean="0">
                <a:solidFill>
                  <a:schemeClr val="accent1">
                    <a:lumMod val="60000"/>
                    <a:lumOff val="40000"/>
                  </a:schemeClr>
                </a:solidFill>
                <a:effectLst>
                  <a:outerShdw blurRad="38100" dist="38100" dir="2700000" algn="tl">
                    <a:srgbClr val="000000">
                      <a:alpha val="43137"/>
                    </a:srgbClr>
                  </a:outerShdw>
                </a:effectLst>
              </a:rPr>
              <a:t> et </a:t>
            </a:r>
            <a:r>
              <a:rPr lang="fr-FR" sz="2400" b="1" dirty="0" err="1" smtClean="0">
                <a:solidFill>
                  <a:schemeClr val="accent1">
                    <a:lumMod val="60000"/>
                    <a:lumOff val="40000"/>
                  </a:schemeClr>
                </a:solidFill>
                <a:effectLst>
                  <a:outerShdw blurRad="38100" dist="38100" dir="2700000" algn="tl">
                    <a:srgbClr val="000000">
                      <a:alpha val="43137"/>
                    </a:srgbClr>
                  </a:outerShdw>
                </a:effectLst>
              </a:rPr>
              <a:t>Simh’at</a:t>
            </a:r>
            <a:r>
              <a:rPr lang="fr-FR" sz="2400" b="1" dirty="0" smtClean="0">
                <a:solidFill>
                  <a:schemeClr val="accent1">
                    <a:lumMod val="60000"/>
                    <a:lumOff val="40000"/>
                  </a:schemeClr>
                </a:solidFill>
                <a:effectLst>
                  <a:outerShdw blurRad="38100" dist="38100" dir="2700000" algn="tl">
                    <a:srgbClr val="000000">
                      <a:alpha val="43137"/>
                    </a:srgbClr>
                  </a:outerShdw>
                </a:effectLst>
              </a:rPr>
              <a:t> Torah </a:t>
            </a:r>
            <a:r>
              <a:rPr lang="fr-FR" sz="2000" dirty="0" smtClean="0"/>
              <a:t>… Fête des cabanes, joie de la torah  Fin de l’année agricole, on mange dans des cabanes, on termine la lecture de la torah</a:t>
            </a:r>
          </a:p>
          <a:p>
            <a:endParaRPr lang="fr-FR" sz="2400" b="1" dirty="0">
              <a:solidFill>
                <a:schemeClr val="accent1">
                  <a:lumMod val="60000"/>
                  <a:lumOff val="40000"/>
                </a:schemeClr>
              </a:solidFill>
              <a:effectLst>
                <a:outerShdw blurRad="38100" dist="38100" dir="2700000" algn="tl">
                  <a:srgbClr val="000000">
                    <a:alpha val="43137"/>
                  </a:srgbClr>
                </a:outerShdw>
              </a:effectLst>
            </a:endParaRPr>
          </a:p>
        </p:txBody>
      </p:sp>
      <p:pic>
        <p:nvPicPr>
          <p:cNvPr id="8" name="Image 7" descr="soucca.jpg"/>
          <p:cNvPicPr>
            <a:picLocks noChangeAspect="1"/>
          </p:cNvPicPr>
          <p:nvPr/>
        </p:nvPicPr>
        <p:blipFill>
          <a:blip r:embed="rId3" cstate="print"/>
          <a:stretch>
            <a:fillRect/>
          </a:stretch>
        </p:blipFill>
        <p:spPr>
          <a:xfrm>
            <a:off x="251520" y="4005064"/>
            <a:ext cx="3139270" cy="211849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Hanouca</a:t>
            </a:r>
            <a:r>
              <a:rPr lang="fr-FR" dirty="0" smtClean="0"/>
              <a:t> et Pourim</a:t>
            </a:r>
            <a:endParaRPr lang="fr-FR" dirty="0"/>
          </a:p>
        </p:txBody>
      </p:sp>
      <p:sp>
        <p:nvSpPr>
          <p:cNvPr id="3" name="Espace réservé du contenu 2"/>
          <p:cNvSpPr>
            <a:spLocks noGrp="1"/>
          </p:cNvSpPr>
          <p:nvPr>
            <p:ph idx="1"/>
          </p:nvPr>
        </p:nvSpPr>
        <p:spPr>
          <a:xfrm>
            <a:off x="2987824" y="1268760"/>
            <a:ext cx="5698976" cy="2664296"/>
          </a:xfrm>
        </p:spPr>
        <p:txBody>
          <a:bodyPr>
            <a:normAutofit fontScale="77500" lnSpcReduction="20000"/>
          </a:bodyPr>
          <a:lstStyle/>
          <a:p>
            <a:r>
              <a:rPr lang="fr-FR" dirty="0" smtClean="0"/>
              <a:t>Ce sont des fêtes mineures, et historiques</a:t>
            </a:r>
          </a:p>
          <a:p>
            <a:r>
              <a:rPr lang="fr-FR" b="1" dirty="0" err="1" smtClean="0">
                <a:solidFill>
                  <a:schemeClr val="accent1">
                    <a:lumMod val="60000"/>
                    <a:lumOff val="40000"/>
                  </a:schemeClr>
                </a:solidFill>
                <a:effectLst>
                  <a:outerShdw blurRad="38100" dist="38100" dir="2700000" algn="tl">
                    <a:srgbClr val="000000">
                      <a:alpha val="43137"/>
                    </a:srgbClr>
                  </a:outerShdw>
                </a:effectLst>
              </a:rPr>
              <a:t>Hanouca</a:t>
            </a:r>
            <a:r>
              <a:rPr lang="fr-FR" dirty="0" smtClean="0"/>
              <a:t> est fêté un peu avant Noël,  elle évoque la victoire spirituelle des juifs sur les grecs et l’inauguration du temple. </a:t>
            </a:r>
            <a:br>
              <a:rPr lang="fr-FR" dirty="0" smtClean="0"/>
            </a:br>
            <a:r>
              <a:rPr lang="fr-FR" dirty="0" smtClean="0"/>
              <a:t>Par mimétisme avec le monde chrétien on offre des cadeaux. </a:t>
            </a:r>
            <a:br>
              <a:rPr lang="fr-FR" dirty="0" smtClean="0"/>
            </a:br>
            <a:r>
              <a:rPr lang="fr-FR" dirty="0" smtClean="0"/>
              <a:t>C’est la fête des lumières</a:t>
            </a:r>
          </a:p>
        </p:txBody>
      </p:sp>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17</a:t>
            </a:fld>
            <a:endParaRPr lang="fr-FR"/>
          </a:p>
        </p:txBody>
      </p:sp>
      <p:pic>
        <p:nvPicPr>
          <p:cNvPr id="6" name="Image 5" descr="P1050185.JPG"/>
          <p:cNvPicPr>
            <a:picLocks noChangeAspect="1"/>
          </p:cNvPicPr>
          <p:nvPr/>
        </p:nvPicPr>
        <p:blipFill>
          <a:blip r:embed="rId2" cstate="print"/>
          <a:stretch>
            <a:fillRect/>
          </a:stretch>
        </p:blipFill>
        <p:spPr>
          <a:xfrm>
            <a:off x="323528" y="1412776"/>
            <a:ext cx="2736304" cy="2052228"/>
          </a:xfrm>
          <a:prstGeom prst="rect">
            <a:avLst/>
          </a:prstGeom>
        </p:spPr>
      </p:pic>
      <p:sp>
        <p:nvSpPr>
          <p:cNvPr id="7" name="ZoneTexte 6"/>
          <p:cNvSpPr txBox="1"/>
          <p:nvPr/>
        </p:nvSpPr>
        <p:spPr>
          <a:xfrm>
            <a:off x="395536" y="3933056"/>
            <a:ext cx="4464496" cy="1938992"/>
          </a:xfrm>
          <a:prstGeom prst="rect">
            <a:avLst/>
          </a:prstGeom>
          <a:noFill/>
        </p:spPr>
        <p:txBody>
          <a:bodyPr wrap="square" rtlCol="0">
            <a:spAutoFit/>
          </a:bodyPr>
          <a:lstStyle/>
          <a:p>
            <a:r>
              <a:rPr lang="fr-FR" sz="2400" b="1" dirty="0" smtClean="0">
                <a:solidFill>
                  <a:schemeClr val="accent1">
                    <a:lumMod val="60000"/>
                    <a:lumOff val="40000"/>
                  </a:schemeClr>
                </a:solidFill>
                <a:effectLst>
                  <a:outerShdw blurRad="38100" dist="38100" dir="2700000" algn="tl">
                    <a:srgbClr val="000000">
                      <a:alpha val="43137"/>
                    </a:srgbClr>
                  </a:outerShdw>
                </a:effectLst>
              </a:rPr>
              <a:t>Pourim</a:t>
            </a:r>
            <a:r>
              <a:rPr lang="fr-FR" sz="2400" dirty="0" smtClean="0"/>
              <a:t> ou fête des sorts, commémore l’histoire d’Ester. On fait de grands festin,  et on se déguise. C’est la fête opposée à celle de Kippour </a:t>
            </a:r>
            <a:endParaRPr lang="fr-FR" sz="2400" dirty="0"/>
          </a:p>
        </p:txBody>
      </p:sp>
      <p:pic>
        <p:nvPicPr>
          <p:cNvPr id="10" name="Image 9" descr="P1040093.JPG"/>
          <p:cNvPicPr>
            <a:picLocks noChangeAspect="1"/>
          </p:cNvPicPr>
          <p:nvPr/>
        </p:nvPicPr>
        <p:blipFill>
          <a:blip r:embed="rId3" cstate="print"/>
          <a:stretch>
            <a:fillRect/>
          </a:stretch>
        </p:blipFill>
        <p:spPr>
          <a:xfrm>
            <a:off x="5004048" y="3933056"/>
            <a:ext cx="3563888" cy="267291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nourriture cachère</a:t>
            </a:r>
            <a:endParaRPr lang="fr-FR" dirty="0"/>
          </a:p>
        </p:txBody>
      </p:sp>
      <p:sp>
        <p:nvSpPr>
          <p:cNvPr id="3" name="Espace réservé du contenu 2"/>
          <p:cNvSpPr>
            <a:spLocks noGrp="1"/>
          </p:cNvSpPr>
          <p:nvPr>
            <p:ph idx="1"/>
          </p:nvPr>
        </p:nvSpPr>
        <p:spPr>
          <a:xfrm>
            <a:off x="179512" y="1628800"/>
            <a:ext cx="4680520" cy="2188840"/>
          </a:xfrm>
        </p:spPr>
        <p:txBody>
          <a:bodyPr>
            <a:normAutofit fontScale="40000" lnSpcReduction="20000"/>
          </a:bodyPr>
          <a:lstStyle/>
          <a:p>
            <a:r>
              <a:rPr lang="fr-FR" sz="4400" dirty="0" smtClean="0"/>
              <a:t>Les juifs en France sont comme les chrétiens, et la plupart ne sont pas pratiquants. </a:t>
            </a:r>
            <a:br>
              <a:rPr lang="fr-FR" sz="4400" dirty="0" smtClean="0"/>
            </a:br>
            <a:r>
              <a:rPr lang="fr-FR" sz="4400" dirty="0" smtClean="0"/>
              <a:t>Ceux qui observent les commandements sont plus ou moins stricts !  ! </a:t>
            </a:r>
          </a:p>
          <a:p>
            <a:r>
              <a:rPr lang="fr-FR" sz="4400" dirty="0" smtClean="0"/>
              <a:t>Un juif très pratiquant ne mangera que chez celui qui respecte les mêmes règles que lui. </a:t>
            </a:r>
            <a:endParaRPr lang="fr-FR" dirty="0" smtClean="0"/>
          </a:p>
        </p:txBody>
      </p:sp>
      <p:sp>
        <p:nvSpPr>
          <p:cNvPr id="4" name="Espace réservé de la date 3"/>
          <p:cNvSpPr>
            <a:spLocks noGrp="1"/>
          </p:cNvSpPr>
          <p:nvPr>
            <p:ph type="dt" sz="half" idx="10"/>
          </p:nvPr>
        </p:nvSpPr>
        <p:spPr/>
        <p:txBody>
          <a:bodyPr/>
          <a:lstStyle/>
          <a:p>
            <a:fld id="{C9666E13-DC2F-42E9-83A9-233D21F3A142}"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18</a:t>
            </a:fld>
            <a:endParaRPr lang="fr-FR"/>
          </a:p>
        </p:txBody>
      </p:sp>
      <p:sp>
        <p:nvSpPr>
          <p:cNvPr id="7" name="ZoneTexte 6"/>
          <p:cNvSpPr txBox="1"/>
          <p:nvPr/>
        </p:nvSpPr>
        <p:spPr>
          <a:xfrm>
            <a:off x="539552" y="3933056"/>
            <a:ext cx="7704856" cy="1754326"/>
          </a:xfrm>
          <a:prstGeom prst="rect">
            <a:avLst/>
          </a:prstGeom>
          <a:noFill/>
        </p:spPr>
        <p:txBody>
          <a:bodyPr wrap="square" rtlCol="0">
            <a:spAutoFit/>
          </a:bodyPr>
          <a:lstStyle/>
          <a:p>
            <a:r>
              <a:rPr lang="fr-FR" dirty="0" smtClean="0"/>
              <a:t>Tous les fruits et légumes sont cachères</a:t>
            </a:r>
            <a:br>
              <a:rPr lang="fr-FR" dirty="0" smtClean="0"/>
            </a:br>
            <a:r>
              <a:rPr lang="fr-FR" dirty="0" smtClean="0"/>
              <a:t>Tous les poissons avec écailles et nageoires aussi</a:t>
            </a:r>
            <a:br>
              <a:rPr lang="fr-FR" dirty="0" smtClean="0"/>
            </a:br>
            <a:r>
              <a:rPr lang="fr-FR" dirty="0" smtClean="0"/>
              <a:t>Les invertébrés et les insectes sont interdits</a:t>
            </a:r>
            <a:br>
              <a:rPr lang="fr-FR" dirty="0" smtClean="0"/>
            </a:br>
            <a:r>
              <a:rPr lang="fr-FR" dirty="0" smtClean="0"/>
              <a:t>La viande doit provenir d’animaux abattus rituellement et vidés de leur sang . Seuls la plupart des volailles et les ruminants sont cachères</a:t>
            </a:r>
            <a:br>
              <a:rPr lang="fr-FR" dirty="0" smtClean="0"/>
            </a:br>
            <a:r>
              <a:rPr lang="fr-FR" dirty="0" smtClean="0"/>
              <a:t>On ne mélange jamais des produits lactés et carnés </a:t>
            </a:r>
          </a:p>
        </p:txBody>
      </p:sp>
      <p:pic>
        <p:nvPicPr>
          <p:cNvPr id="8" name="Image 7" descr="epicerie.jpg"/>
          <p:cNvPicPr>
            <a:picLocks noChangeAspect="1"/>
          </p:cNvPicPr>
          <p:nvPr/>
        </p:nvPicPr>
        <p:blipFill>
          <a:blip r:embed="rId2" cstate="print"/>
          <a:stretch>
            <a:fillRect/>
          </a:stretch>
        </p:blipFill>
        <p:spPr>
          <a:xfrm>
            <a:off x="5004048" y="1484784"/>
            <a:ext cx="3456384" cy="23042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résumé  ! </a:t>
            </a:r>
            <a:endParaRPr lang="fr-FR" dirty="0"/>
          </a:p>
        </p:txBody>
      </p:sp>
      <p:pic>
        <p:nvPicPr>
          <p:cNvPr id="6" name="Espace réservé du contenu 5" descr="moise.jpg"/>
          <p:cNvPicPr>
            <a:picLocks noGrp="1" noChangeAspect="1"/>
          </p:cNvPicPr>
          <p:nvPr>
            <p:ph idx="1"/>
          </p:nvPr>
        </p:nvPicPr>
        <p:blipFill>
          <a:blip r:embed="rId2" cstate="print"/>
          <a:stretch>
            <a:fillRect/>
          </a:stretch>
        </p:blipFill>
        <p:spPr>
          <a:xfrm>
            <a:off x="1467478" y="1600200"/>
            <a:ext cx="6209044" cy="4708525"/>
          </a:xfrm>
        </p:spPr>
      </p:pic>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Histoire du Judaïsme</a:t>
            </a:r>
            <a:endParaRPr lang="fr-FR" dirty="0"/>
          </a:p>
        </p:txBody>
      </p:sp>
      <p:sp>
        <p:nvSpPr>
          <p:cNvPr id="3" name="Espace réservé du contenu 2"/>
          <p:cNvSpPr>
            <a:spLocks noGrp="1"/>
          </p:cNvSpPr>
          <p:nvPr>
            <p:ph idx="1"/>
          </p:nvPr>
        </p:nvSpPr>
        <p:spPr>
          <a:xfrm>
            <a:off x="457200" y="1600200"/>
            <a:ext cx="5194920" cy="2332856"/>
          </a:xfrm>
        </p:spPr>
        <p:txBody>
          <a:bodyPr>
            <a:normAutofit fontScale="92500" lnSpcReduction="10000"/>
          </a:bodyPr>
          <a:lstStyle/>
          <a:p>
            <a:r>
              <a:rPr lang="fr-FR" dirty="0" smtClean="0"/>
              <a:t>Un passé mythique, nous sommes en l’an  5778  de la création du monde  !   </a:t>
            </a:r>
          </a:p>
          <a:p>
            <a:r>
              <a:rPr lang="fr-FR" dirty="0" smtClean="0"/>
              <a:t>Une religion nationale fixée par Josias  (-620) qui survit à la fin de la nation </a:t>
            </a:r>
            <a:endParaRPr lang="fr-FR" dirty="0"/>
          </a:p>
        </p:txBody>
      </p:sp>
      <p:pic>
        <p:nvPicPr>
          <p:cNvPr id="14338" name="Picture 2" descr="Afficher l'image d'origine"/>
          <p:cNvPicPr>
            <a:picLocks noChangeAspect="1" noChangeArrowheads="1"/>
          </p:cNvPicPr>
          <p:nvPr/>
        </p:nvPicPr>
        <p:blipFill>
          <a:blip r:embed="rId2" cstate="print"/>
          <a:srcRect/>
          <a:stretch>
            <a:fillRect/>
          </a:stretch>
        </p:blipFill>
        <p:spPr bwMode="auto">
          <a:xfrm>
            <a:off x="5783627" y="1340768"/>
            <a:ext cx="3360373" cy="2520280"/>
          </a:xfrm>
          <a:prstGeom prst="rect">
            <a:avLst/>
          </a:prstGeom>
          <a:noFill/>
        </p:spPr>
      </p:pic>
      <p:sp>
        <p:nvSpPr>
          <p:cNvPr id="6" name="ZoneTexte 5"/>
          <p:cNvSpPr txBox="1"/>
          <p:nvPr/>
        </p:nvSpPr>
        <p:spPr>
          <a:xfrm>
            <a:off x="107504" y="3933056"/>
            <a:ext cx="8928992" cy="2893100"/>
          </a:xfrm>
          <a:prstGeom prst="rect">
            <a:avLst/>
          </a:prstGeom>
          <a:noFill/>
        </p:spPr>
        <p:txBody>
          <a:bodyPr wrap="square" rtlCol="0">
            <a:spAutoFit/>
          </a:bodyPr>
          <a:lstStyle/>
          <a:p>
            <a:pPr>
              <a:buFont typeface="Arial" pitchFamily="34" charset="0"/>
              <a:buChar char="•"/>
            </a:pPr>
            <a:r>
              <a:rPr lang="fr-FR" sz="2500" dirty="0" smtClean="0"/>
              <a:t> Elle  se base sur la Bible juive  </a:t>
            </a:r>
            <a:br>
              <a:rPr lang="fr-FR" sz="2500" dirty="0" smtClean="0"/>
            </a:br>
            <a:r>
              <a:rPr lang="fr-FR" sz="2500" dirty="0" smtClean="0"/>
              <a:t>         </a:t>
            </a:r>
            <a:r>
              <a:rPr lang="fr-FR" sz="3600" dirty="0" smtClean="0"/>
              <a:t>La Torah </a:t>
            </a:r>
            <a:r>
              <a:rPr lang="fr-FR" sz="2500" dirty="0" smtClean="0"/>
              <a:t>(5 livres de Moïse)  </a:t>
            </a:r>
            <a:br>
              <a:rPr lang="fr-FR" sz="2500" dirty="0" smtClean="0"/>
            </a:br>
            <a:r>
              <a:rPr lang="fr-FR" sz="2500" dirty="0" smtClean="0"/>
              <a:t>         </a:t>
            </a:r>
            <a:r>
              <a:rPr lang="fr-FR" sz="3200" dirty="0" smtClean="0"/>
              <a:t>Les prophètes  </a:t>
            </a:r>
            <a:r>
              <a:rPr lang="fr-FR" sz="2500" dirty="0" smtClean="0"/>
              <a:t>(Livre des Rois, Jérémie, Isaïe etc..)       </a:t>
            </a:r>
          </a:p>
          <a:p>
            <a:r>
              <a:rPr lang="fr-FR" sz="2500" dirty="0" smtClean="0"/>
              <a:t>         </a:t>
            </a:r>
            <a:r>
              <a:rPr lang="fr-FR" sz="3200" dirty="0" smtClean="0"/>
              <a:t>Les écrits  ( </a:t>
            </a:r>
            <a:r>
              <a:rPr lang="fr-FR" sz="2400" dirty="0" smtClean="0"/>
              <a:t>Psaumes, Job, Esther, proverbes etc.. )</a:t>
            </a:r>
            <a:r>
              <a:rPr lang="fr-FR" sz="3200" dirty="0" smtClean="0"/>
              <a:t> </a:t>
            </a:r>
            <a:fld id="{8DA001FC-4D59-4D43-A9DE-70C39EE390C7}" type="datetime1">
              <a:rPr lang="fr-FR" smtClean="0"/>
              <a:pPr/>
              <a:t>15/01/2018</a:t>
            </a:fld>
            <a:r>
              <a:rPr lang="fr-FR" sz="3200" dirty="0" smtClean="0"/>
              <a:t> </a:t>
            </a:r>
            <a:r>
              <a:rPr lang="fr-FR" sz="2500" dirty="0" smtClean="0"/>
              <a:t/>
            </a:r>
            <a:br>
              <a:rPr lang="fr-FR" sz="2500" dirty="0" smtClean="0"/>
            </a:br>
            <a:r>
              <a:rPr lang="fr-FR" sz="2500" dirty="0" smtClean="0"/>
              <a:t>  </a:t>
            </a:r>
            <a:endParaRPr lang="fr-FR" sz="2500" dirty="0"/>
          </a:p>
        </p:txBody>
      </p:sp>
      <p:sp>
        <p:nvSpPr>
          <p:cNvPr id="7" name="Espace réservé de la date 6"/>
          <p:cNvSpPr>
            <a:spLocks noGrp="1"/>
          </p:cNvSpPr>
          <p:nvPr>
            <p:ph type="dt" sz="half" idx="10"/>
          </p:nvPr>
        </p:nvSpPr>
        <p:spPr/>
        <p:txBody>
          <a:bodyPr/>
          <a:lstStyle/>
          <a:p>
            <a:endParaRPr lang="fr-FR" dirty="0"/>
          </a:p>
        </p:txBody>
      </p:sp>
      <p:sp>
        <p:nvSpPr>
          <p:cNvPr id="8" name="Espace réservé du numéro de diapositive 7"/>
          <p:cNvSpPr>
            <a:spLocks noGrp="1"/>
          </p:cNvSpPr>
          <p:nvPr>
            <p:ph type="sldNum" sz="quarter" idx="12"/>
          </p:nvPr>
        </p:nvSpPr>
        <p:spPr/>
        <p:txBody>
          <a:bodyPr/>
          <a:lstStyle/>
          <a:p>
            <a:fld id="{0775E181-95AF-4004-91B5-A9B6130FC958}" type="slidenum">
              <a:rPr lang="fr-FR" smtClean="0"/>
              <a:pPr/>
              <a:t>2</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torah lue dans la Torah </a:t>
            </a:r>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23529" y="1196752"/>
            <a:ext cx="8280920" cy="2968767"/>
          </a:xfrm>
          <a:prstGeom prst="rect">
            <a:avLst/>
          </a:prstGeom>
          <a:noFill/>
          <a:ln w="9525">
            <a:noFill/>
            <a:miter lim="800000"/>
            <a:headEnd/>
            <a:tailEnd/>
          </a:ln>
        </p:spPr>
      </p:pic>
      <p:sp>
        <p:nvSpPr>
          <p:cNvPr id="6" name="ZoneTexte 5"/>
          <p:cNvSpPr txBox="1"/>
          <p:nvPr/>
        </p:nvSpPr>
        <p:spPr>
          <a:xfrm>
            <a:off x="467544" y="4118789"/>
            <a:ext cx="7128792" cy="2739211"/>
          </a:xfrm>
          <a:prstGeom prst="rect">
            <a:avLst/>
          </a:prstGeom>
          <a:noFill/>
        </p:spPr>
        <p:txBody>
          <a:bodyPr wrap="square" rtlCol="0">
            <a:spAutoFit/>
          </a:bodyPr>
          <a:lstStyle/>
          <a:p>
            <a:r>
              <a:rPr lang="fr-FR" dirty="0" smtClean="0"/>
              <a:t>     A droite, un livre avec  les voyelles, et les signes musicaux de cantillation.  Le  </a:t>
            </a:r>
            <a:r>
              <a:rPr lang="he-IL" sz="2800" dirty="0" smtClean="0">
                <a:latin typeface="David" pitchFamily="34" charset="-79"/>
                <a:cs typeface="David" pitchFamily="34" charset="-79"/>
              </a:rPr>
              <a:t>ב</a:t>
            </a:r>
            <a:r>
              <a:rPr lang="fr-FR" sz="2800" dirty="0" smtClean="0">
                <a:latin typeface="David" pitchFamily="34" charset="-79"/>
                <a:cs typeface="David" pitchFamily="34" charset="-79"/>
              </a:rPr>
              <a:t> </a:t>
            </a:r>
            <a:r>
              <a:rPr lang="fr-FR" dirty="0" smtClean="0">
                <a:cs typeface="FrankRuehl" pitchFamily="34" charset="-79"/>
              </a:rPr>
              <a:t>initial comprend un petit rond en haut, pour la musique, un  point au milieu car il se prononce B et non V, et deux points en dessous, pour signifier un e muet, parfois prononcé « é » en début de mot</a:t>
            </a:r>
          </a:p>
          <a:p>
            <a:r>
              <a:rPr lang="fr-FR" dirty="0" smtClean="0">
                <a:cs typeface="FrankRuehl" pitchFamily="34" charset="-79"/>
              </a:rPr>
              <a:t>    Sur la torah, il n’y a ni voyelles, ni ponctuation. Mais des </a:t>
            </a:r>
            <a:r>
              <a:rPr lang="fr-FR" dirty="0" err="1" smtClean="0">
                <a:cs typeface="FrankRuehl" pitchFamily="34" charset="-79"/>
              </a:rPr>
              <a:t>Tagim</a:t>
            </a:r>
            <a:r>
              <a:rPr lang="fr-FR" dirty="0" smtClean="0">
                <a:cs typeface="FrankRuehl" pitchFamily="34" charset="-79"/>
              </a:rPr>
              <a:t>… des Tags  ! Ou  </a:t>
            </a:r>
            <a:r>
              <a:rPr lang="fr-FR" dirty="0" err="1" smtClean="0">
                <a:cs typeface="FrankRuehl" pitchFamily="34" charset="-79"/>
              </a:rPr>
              <a:t>Ketarim</a:t>
            </a:r>
            <a:r>
              <a:rPr lang="fr-FR" dirty="0" smtClean="0">
                <a:cs typeface="FrankRuehl" pitchFamily="34" charset="-79"/>
              </a:rPr>
              <a:t> (couronnes) chaque tag symboliserait un disciple de Rabbi </a:t>
            </a:r>
            <a:r>
              <a:rPr lang="fr-FR" dirty="0" err="1" smtClean="0">
                <a:cs typeface="FrankRuehl" pitchFamily="34" charset="-79"/>
              </a:rPr>
              <a:t>Aquiba</a:t>
            </a:r>
            <a:r>
              <a:rPr lang="fr-FR" dirty="0" smtClean="0">
                <a:cs typeface="FrankRuehl" pitchFamily="34" charset="-79"/>
              </a:rPr>
              <a:t> mort de la peste.</a:t>
            </a:r>
          </a:p>
          <a:p>
            <a:r>
              <a:rPr lang="fr-FR" dirty="0" smtClean="0">
                <a:cs typeface="FrankRuehl" pitchFamily="34" charset="-79"/>
              </a:rPr>
              <a:t> </a:t>
            </a:r>
            <a:endParaRPr lang="fr-FR" dirty="0">
              <a:cs typeface="FrankRuehl" pitchFamily="34" charset="-79"/>
            </a:endParaRPr>
          </a:p>
        </p:txBody>
      </p:sp>
      <p:pic>
        <p:nvPicPr>
          <p:cNvPr id="9" name="Image 8" descr="107px-Hebrewcalligraphy.jpg"/>
          <p:cNvPicPr>
            <a:picLocks noChangeAspect="1"/>
          </p:cNvPicPr>
          <p:nvPr/>
        </p:nvPicPr>
        <p:blipFill>
          <a:blip r:embed="rId3" cstate="print"/>
          <a:stretch>
            <a:fillRect/>
          </a:stretch>
        </p:blipFill>
        <p:spPr>
          <a:xfrm>
            <a:off x="7596336" y="4653136"/>
            <a:ext cx="1019175" cy="1143000"/>
          </a:xfrm>
          <a:prstGeom prst="rect">
            <a:avLst/>
          </a:prstGeom>
        </p:spPr>
      </p:pic>
      <p:sp>
        <p:nvSpPr>
          <p:cNvPr id="7" name="Espace réservé de la date 6"/>
          <p:cNvSpPr>
            <a:spLocks noGrp="1"/>
          </p:cNvSpPr>
          <p:nvPr>
            <p:ph type="dt" sz="half" idx="10"/>
          </p:nvPr>
        </p:nvSpPr>
        <p:spPr/>
        <p:txBody>
          <a:bodyPr/>
          <a:lstStyle/>
          <a:p>
            <a:fld id="{C1E9D504-B109-4D64-AD18-D85757B798F1}" type="datetime1">
              <a:rPr lang="fr-FR" smtClean="0"/>
              <a:pPr/>
              <a:t>15/01/2018</a:t>
            </a:fld>
            <a:endParaRPr lang="fr-FR"/>
          </a:p>
        </p:txBody>
      </p:sp>
      <p:sp>
        <p:nvSpPr>
          <p:cNvPr id="8" name="Espace réservé du numéro de diapositive 7"/>
          <p:cNvSpPr>
            <a:spLocks noGrp="1"/>
          </p:cNvSpPr>
          <p:nvPr>
            <p:ph type="sldNum" sz="quarter" idx="12"/>
          </p:nvPr>
        </p:nvSpPr>
        <p:spPr/>
        <p:txBody>
          <a:bodyPr/>
          <a:lstStyle/>
          <a:p>
            <a:fld id="{0775E181-95AF-4004-91B5-A9B6130FC958}" type="slidenum">
              <a:rPr lang="fr-FR" smtClean="0"/>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veut dire Torah ?</a:t>
            </a:r>
            <a:endParaRPr lang="fr-FR" dirty="0"/>
          </a:p>
        </p:txBody>
      </p:sp>
      <p:pic>
        <p:nvPicPr>
          <p:cNvPr id="1026" name="Picture 2"/>
          <p:cNvPicPr>
            <a:picLocks noGrp="1" noChangeAspect="1" noChangeArrowheads="1"/>
          </p:cNvPicPr>
          <p:nvPr>
            <p:ph idx="1"/>
          </p:nvPr>
        </p:nvPicPr>
        <p:blipFill>
          <a:blip r:embed="rId2" cstate="print">
            <a:lum bright="10000"/>
          </a:blip>
          <a:stretch>
            <a:fillRect/>
          </a:stretch>
        </p:blipFill>
        <p:spPr bwMode="auto">
          <a:xfrm>
            <a:off x="4283968" y="1988840"/>
            <a:ext cx="4644008" cy="2621617"/>
          </a:xfrm>
          <a:prstGeom prst="rect">
            <a:avLst/>
          </a:prstGeom>
          <a:noFill/>
          <a:ln w="9525">
            <a:noFill/>
            <a:miter lim="800000"/>
            <a:headEnd/>
            <a:tailEnd/>
          </a:ln>
          <a:effectLst/>
        </p:spPr>
      </p:pic>
      <p:sp>
        <p:nvSpPr>
          <p:cNvPr id="6" name="ZoneTexte 5"/>
          <p:cNvSpPr txBox="1"/>
          <p:nvPr/>
        </p:nvSpPr>
        <p:spPr>
          <a:xfrm>
            <a:off x="251520" y="1412776"/>
            <a:ext cx="4032448" cy="3323987"/>
          </a:xfrm>
          <a:prstGeom prst="rect">
            <a:avLst/>
          </a:prstGeom>
          <a:noFill/>
        </p:spPr>
        <p:txBody>
          <a:bodyPr wrap="square" rtlCol="0">
            <a:spAutoFit/>
          </a:bodyPr>
          <a:lstStyle/>
          <a:p>
            <a:endParaRPr lang="fr-FR" dirty="0" smtClean="0"/>
          </a:p>
          <a:p>
            <a:r>
              <a:rPr lang="fr-FR" dirty="0" smtClean="0"/>
              <a:t>1</a:t>
            </a:r>
            <a:r>
              <a:rPr lang="fr-FR" dirty="0"/>
              <a:t>. </a:t>
            </a:r>
            <a:r>
              <a:rPr lang="fr-FR" sz="2400" dirty="0"/>
              <a:t>Moïse a reçu la </a:t>
            </a:r>
            <a:r>
              <a:rPr lang="fr-FR" sz="2400" dirty="0" smtClean="0"/>
              <a:t>Torah </a:t>
            </a:r>
            <a:r>
              <a:rPr lang="fr-FR" sz="2400" dirty="0"/>
              <a:t>du Sinaï et l'a transmise à Josué. Josué l'a transmise aux Anciens, et les Anciens aux Prophètes ; ceux ci l'ont transmise à leur tour aux hommes de la grande </a:t>
            </a:r>
            <a:r>
              <a:rPr lang="fr-FR" sz="2400" dirty="0" smtClean="0"/>
              <a:t>Assemblée</a:t>
            </a:r>
            <a:endParaRPr lang="fr-FR" sz="2400" dirty="0"/>
          </a:p>
        </p:txBody>
      </p:sp>
      <p:sp>
        <p:nvSpPr>
          <p:cNvPr id="9" name="Rectangle 8"/>
          <p:cNvSpPr/>
          <p:nvPr/>
        </p:nvSpPr>
        <p:spPr>
          <a:xfrm>
            <a:off x="395536" y="4941168"/>
            <a:ext cx="8748464" cy="1200329"/>
          </a:xfrm>
          <a:prstGeom prst="rect">
            <a:avLst/>
          </a:prstGeom>
        </p:spPr>
        <p:txBody>
          <a:bodyPr wrap="square">
            <a:spAutoFit/>
          </a:bodyPr>
          <a:lstStyle/>
          <a:p>
            <a:r>
              <a:rPr lang="fr-FR" sz="2400" dirty="0">
                <a:solidFill>
                  <a:prstClr val="white"/>
                </a:solidFill>
              </a:rPr>
              <a:t>. Ces derniers ont enseigné trois principes : « Soyez pondérés dans le jugement, formez de nombreux disciples et érigez un rempart autour de la Tora. »</a:t>
            </a:r>
            <a:endParaRPr lang="fr-FR" dirty="0"/>
          </a:p>
        </p:txBody>
      </p:sp>
      <p:sp>
        <p:nvSpPr>
          <p:cNvPr id="7" name="Espace réservé de la date 6"/>
          <p:cNvSpPr>
            <a:spLocks noGrp="1"/>
          </p:cNvSpPr>
          <p:nvPr>
            <p:ph type="dt" sz="half" idx="10"/>
          </p:nvPr>
        </p:nvSpPr>
        <p:spPr/>
        <p:txBody>
          <a:bodyPr/>
          <a:lstStyle/>
          <a:p>
            <a:fld id="{D3BEB94E-BE67-4163-8BFA-3A847D0DA743}" type="datetime1">
              <a:rPr lang="fr-FR" smtClean="0"/>
              <a:pPr/>
              <a:t>15/01/2018</a:t>
            </a:fld>
            <a:endParaRPr lang="fr-FR"/>
          </a:p>
        </p:txBody>
      </p:sp>
      <p:sp>
        <p:nvSpPr>
          <p:cNvPr id="8" name="Espace réservé du numéro de diapositive 7"/>
          <p:cNvSpPr>
            <a:spLocks noGrp="1"/>
          </p:cNvSpPr>
          <p:nvPr>
            <p:ph type="sldNum" sz="quarter" idx="12"/>
          </p:nvPr>
        </p:nvSpPr>
        <p:spPr/>
        <p:txBody>
          <a:bodyPr/>
          <a:lstStyle/>
          <a:p>
            <a:fld id="{0775E181-95AF-4004-91B5-A9B6130FC958}" type="slidenum">
              <a:rPr lang="fr-FR" smtClean="0"/>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Quand Moïse est monté au Sinaï</a:t>
            </a:r>
            <a:endParaRPr lang="fr-FR" dirty="0"/>
          </a:p>
        </p:txBody>
      </p:sp>
      <p:sp>
        <p:nvSpPr>
          <p:cNvPr id="3" name="Espace réservé du contenu 2"/>
          <p:cNvSpPr>
            <a:spLocks noGrp="1"/>
          </p:cNvSpPr>
          <p:nvPr>
            <p:ph idx="1"/>
          </p:nvPr>
        </p:nvSpPr>
        <p:spPr>
          <a:xfrm>
            <a:off x="179512" y="1196752"/>
            <a:ext cx="8686800" cy="4525963"/>
          </a:xfrm>
        </p:spPr>
        <p:txBody>
          <a:bodyPr>
            <a:noAutofit/>
          </a:bodyPr>
          <a:lstStyle/>
          <a:p>
            <a:r>
              <a:rPr lang="fr-FR" sz="2200" dirty="0" smtClean="0"/>
              <a:t>Il trouve D </a:t>
            </a:r>
            <a:r>
              <a:rPr lang="fr-FR" sz="2200" dirty="0" err="1" smtClean="0"/>
              <a:t>ieu</a:t>
            </a:r>
            <a:r>
              <a:rPr lang="fr-FR" sz="2200" dirty="0" smtClean="0"/>
              <a:t> en train de tresser des couronnes sur les lettres de la torah. (Des «tag»)</a:t>
            </a:r>
          </a:p>
          <a:p>
            <a:r>
              <a:rPr lang="fr-FR" sz="2200" dirty="0" smtClean="0"/>
              <a:t>-  Qui t’empêche d’achever ton texte au lieu d’y coller des fioritures ?</a:t>
            </a:r>
          </a:p>
          <a:p>
            <a:r>
              <a:rPr lang="fr-FR" sz="2200" dirty="0" smtClean="0"/>
              <a:t>- Après bien des générations, viendra un homme, son nom sera </a:t>
            </a:r>
            <a:r>
              <a:rPr lang="fr-FR" sz="2200" dirty="0" err="1" smtClean="0"/>
              <a:t>Akiva</a:t>
            </a:r>
            <a:r>
              <a:rPr lang="fr-FR" sz="2200" dirty="0" smtClean="0"/>
              <a:t> Ben </a:t>
            </a:r>
            <a:r>
              <a:rPr lang="fr-FR" sz="2200" dirty="0" err="1" smtClean="0"/>
              <a:t>Yossef</a:t>
            </a:r>
            <a:r>
              <a:rPr lang="fr-FR" sz="2200" dirty="0" smtClean="0"/>
              <a:t>, Il construira des montagnes de </a:t>
            </a:r>
            <a:r>
              <a:rPr lang="fr-FR" sz="2200" dirty="0" err="1" smtClean="0"/>
              <a:t>Hallah’a</a:t>
            </a:r>
            <a:r>
              <a:rPr lang="fr-FR" sz="2200" dirty="0" smtClean="0"/>
              <a:t>, (des lois de conduites, des lois de marches, évolutives) à partir de chacune de ces pointes </a:t>
            </a:r>
          </a:p>
          <a:p>
            <a:r>
              <a:rPr lang="fr-FR" sz="2200" dirty="0" smtClean="0"/>
              <a:t>Moïse interloqué demande : « Montre moi cet homme. Pour que je ne reçoive pas une loi inachevée. Celle-ci continuera à être construite dans le futur par un homme qui n’est ni prophète ni saint…</a:t>
            </a:r>
          </a:p>
          <a:p>
            <a:r>
              <a:rPr lang="fr-FR" sz="2200" dirty="0" smtClean="0"/>
              <a:t>D </a:t>
            </a:r>
            <a:r>
              <a:rPr lang="fr-FR" sz="2200" dirty="0" err="1" smtClean="0"/>
              <a:t>ieu</a:t>
            </a:r>
            <a:r>
              <a:rPr lang="fr-FR" sz="2200" dirty="0" smtClean="0"/>
              <a:t> dit : Retourne toi</a:t>
            </a:r>
          </a:p>
        </p:txBody>
      </p:sp>
      <p:sp>
        <p:nvSpPr>
          <p:cNvPr id="4" name="Espace réservé de la date 3"/>
          <p:cNvSpPr>
            <a:spLocks noGrp="1"/>
          </p:cNvSpPr>
          <p:nvPr>
            <p:ph type="dt" sz="half" idx="10"/>
          </p:nvPr>
        </p:nvSpPr>
        <p:spPr/>
        <p:txBody>
          <a:bodyPr/>
          <a:lstStyle/>
          <a:p>
            <a:fld id="{7A1D54A4-91AB-47C2-95B5-A9DA98A35BB3}"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fontScale="90000"/>
          </a:bodyPr>
          <a:lstStyle/>
          <a:p>
            <a:r>
              <a:rPr lang="fr-FR" dirty="0" smtClean="0"/>
              <a:t>Mais Moïse n’y comprends rien ! </a:t>
            </a:r>
            <a:endParaRPr lang="fr-FR" dirty="0"/>
          </a:p>
        </p:txBody>
      </p:sp>
      <p:sp>
        <p:nvSpPr>
          <p:cNvPr id="3" name="Espace réservé du contenu 2"/>
          <p:cNvSpPr>
            <a:spLocks noGrp="1"/>
          </p:cNvSpPr>
          <p:nvPr>
            <p:ph idx="1"/>
          </p:nvPr>
        </p:nvSpPr>
        <p:spPr>
          <a:xfrm>
            <a:off x="539552" y="1268760"/>
            <a:ext cx="8229600" cy="4709160"/>
          </a:xfrm>
        </p:spPr>
        <p:txBody>
          <a:bodyPr>
            <a:noAutofit/>
          </a:bodyPr>
          <a:lstStyle/>
          <a:p>
            <a:r>
              <a:rPr lang="fr-FR" sz="1800" dirty="0" smtClean="0"/>
              <a:t>Moïse s’assoit modestement derrière la dernière rangée d’élèves pour écouter l’enseignement du Maître </a:t>
            </a:r>
            <a:r>
              <a:rPr lang="fr-FR" sz="1800" dirty="0" err="1" smtClean="0"/>
              <a:t>Akiva</a:t>
            </a:r>
            <a:r>
              <a:rPr lang="fr-FR" sz="1800" dirty="0" smtClean="0"/>
              <a:t>. Il est dépassé par les sujets en discussion, et par le style de développements. </a:t>
            </a:r>
          </a:p>
          <a:p>
            <a:r>
              <a:rPr lang="fr-FR" sz="1800" dirty="0" smtClean="0"/>
              <a:t>Cela le déprime. Mais subitement, après que Rabbi </a:t>
            </a:r>
            <a:r>
              <a:rPr lang="fr-FR" sz="1800" dirty="0" err="1" smtClean="0"/>
              <a:t>Akiva</a:t>
            </a:r>
            <a:r>
              <a:rPr lang="fr-FR" sz="1800" dirty="0" smtClean="0"/>
              <a:t> ait énoncé une décision qui semble arbitraire aux élèves, ces derniers demandent : </a:t>
            </a:r>
          </a:p>
          <a:p>
            <a:r>
              <a:rPr lang="fr-FR" sz="1800" dirty="0" smtClean="0"/>
              <a:t>- Rabbi, d’où te vient cette décision ? </a:t>
            </a:r>
          </a:p>
          <a:p>
            <a:r>
              <a:rPr lang="fr-FR" sz="1800" dirty="0" smtClean="0"/>
              <a:t>- C’est une loi reçue par Moïse au Sinaï  ! </a:t>
            </a:r>
          </a:p>
          <a:p>
            <a:r>
              <a:rPr lang="fr-FR" sz="1800" dirty="0" smtClean="0"/>
              <a:t>Moïse est rassuré par cette référence bien qu’il n’en ait aucun souvenir</a:t>
            </a:r>
          </a:p>
          <a:p>
            <a:r>
              <a:rPr lang="fr-FR" sz="1800" dirty="0" smtClean="0"/>
              <a:t>- Tu as un tel homme, et tu donne la Torah à moi ?</a:t>
            </a:r>
          </a:p>
          <a:p>
            <a:r>
              <a:rPr lang="fr-FR" sz="1800" dirty="0" smtClean="0"/>
              <a:t>- Tais toi, c’est ainsi que cela est monté en pensée devant moi. </a:t>
            </a:r>
          </a:p>
          <a:p>
            <a:r>
              <a:rPr lang="fr-FR" sz="1800" dirty="0" smtClean="0"/>
              <a:t>- Montre moi sa récompense </a:t>
            </a:r>
          </a:p>
          <a:p>
            <a:r>
              <a:rPr lang="fr-FR" sz="1800" dirty="0" smtClean="0"/>
              <a:t>- Retourne toi (Regarde ce qui se passe dans le monde des hommes) </a:t>
            </a:r>
          </a:p>
          <a:p>
            <a:r>
              <a:rPr lang="fr-FR" sz="1800" dirty="0" smtClean="0"/>
              <a:t>- Moïse voit qu’on débite la chair de Rabbi </a:t>
            </a:r>
            <a:r>
              <a:rPr lang="fr-FR" sz="1800" dirty="0" err="1" smtClean="0"/>
              <a:t>Akiba</a:t>
            </a:r>
            <a:r>
              <a:rPr lang="fr-FR" sz="1800" dirty="0" smtClean="0"/>
              <a:t> dans les échoppes</a:t>
            </a:r>
          </a:p>
          <a:p>
            <a:r>
              <a:rPr lang="fr-FR" sz="1800" dirty="0" smtClean="0"/>
              <a:t>Maître du monde, est-ce cela la torah ? Est-ce cela son salaire ?</a:t>
            </a:r>
          </a:p>
          <a:p>
            <a:r>
              <a:rPr lang="fr-FR" sz="2400" dirty="0" smtClean="0"/>
              <a:t>Tais toi, c’est cela Mon dessein.</a:t>
            </a:r>
          </a:p>
        </p:txBody>
      </p:sp>
      <p:sp>
        <p:nvSpPr>
          <p:cNvPr id="4" name="Espace réservé de la date 3"/>
          <p:cNvSpPr>
            <a:spLocks noGrp="1"/>
          </p:cNvSpPr>
          <p:nvPr>
            <p:ph type="dt" sz="half" idx="10"/>
          </p:nvPr>
        </p:nvSpPr>
        <p:spPr/>
        <p:txBody>
          <a:bodyPr/>
          <a:lstStyle/>
          <a:p>
            <a:fld id="{9BCA7DAE-E622-49E6-BAC1-E512FD7E7C80}" type="datetime1">
              <a:rPr lang="fr-FR" smtClean="0"/>
              <a:pPr/>
              <a:t>15/01/2018</a:t>
            </a:fld>
            <a:endParaRPr lang="fr-FR"/>
          </a:p>
        </p:txBody>
      </p:sp>
      <p:sp>
        <p:nvSpPr>
          <p:cNvPr id="5" name="Espace réservé du numéro de diapositive 4"/>
          <p:cNvSpPr>
            <a:spLocks noGrp="1"/>
          </p:cNvSpPr>
          <p:nvPr>
            <p:ph type="sldNum" sz="quarter" idx="12"/>
          </p:nvPr>
        </p:nvSpPr>
        <p:spPr>
          <a:xfrm>
            <a:off x="8244408" y="116632"/>
            <a:ext cx="762000" cy="365125"/>
          </a:xfrm>
        </p:spPr>
        <p:txBody>
          <a:bodyPr/>
          <a:lstStyle/>
          <a:p>
            <a:fld id="{0775E181-95AF-4004-91B5-A9B6130FC958}" type="slidenum">
              <a:rPr lang="fr-FR" smtClean="0"/>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 tirer de cette histoire</a:t>
            </a:r>
            <a:endParaRPr lang="fr-FR" dirty="0"/>
          </a:p>
        </p:txBody>
      </p:sp>
      <p:sp>
        <p:nvSpPr>
          <p:cNvPr id="3" name="Espace réservé du contenu 2"/>
          <p:cNvSpPr>
            <a:spLocks noGrp="1"/>
          </p:cNvSpPr>
          <p:nvPr>
            <p:ph idx="1"/>
          </p:nvPr>
        </p:nvSpPr>
        <p:spPr/>
        <p:txBody>
          <a:bodyPr>
            <a:normAutofit fontScale="92500"/>
          </a:bodyPr>
          <a:lstStyle/>
          <a:p>
            <a:r>
              <a:rPr lang="fr-FR" b="1" dirty="0" smtClean="0">
                <a:solidFill>
                  <a:schemeClr val="accent1">
                    <a:lumMod val="60000"/>
                    <a:lumOff val="40000"/>
                  </a:schemeClr>
                </a:solidFill>
                <a:effectLst>
                  <a:outerShdw blurRad="38100" dist="38100" dir="2700000" algn="tl">
                    <a:srgbClr val="000000">
                      <a:alpha val="43137"/>
                    </a:srgbClr>
                  </a:outerShdw>
                </a:effectLst>
              </a:rPr>
              <a:t>La Torah </a:t>
            </a:r>
            <a:r>
              <a:rPr lang="fr-FR" dirty="0" smtClean="0"/>
              <a:t>est une révélation complète </a:t>
            </a:r>
            <a:r>
              <a:rPr lang="fr-FR" sz="2000" dirty="0" smtClean="0"/>
              <a:t>et non seulement un texte écrit.</a:t>
            </a:r>
            <a:br>
              <a:rPr lang="fr-FR" sz="2000" dirty="0" smtClean="0"/>
            </a:br>
            <a:r>
              <a:rPr lang="fr-FR" sz="2000" dirty="0" smtClean="0"/>
              <a:t> C’est une méthode d’analyse, et des conclusions qu’on en a tiré, qu’on tire et qu’on tirera depuis le Sinaï jusqu’à l’arrivée du Messie. </a:t>
            </a:r>
          </a:p>
          <a:p>
            <a:r>
              <a:rPr lang="fr-FR" dirty="0" smtClean="0"/>
              <a:t>L’étude de la thora est fondamentale et jamais terminée.  </a:t>
            </a:r>
            <a:r>
              <a:rPr lang="fr-FR" b="1" dirty="0" smtClean="0">
                <a:solidFill>
                  <a:schemeClr val="accent1">
                    <a:lumMod val="60000"/>
                    <a:lumOff val="40000"/>
                  </a:schemeClr>
                </a:solidFill>
                <a:effectLst>
                  <a:outerShdw blurRad="38100" dist="38100" dir="2700000" algn="tl">
                    <a:srgbClr val="000000">
                      <a:alpha val="43137"/>
                    </a:srgbClr>
                  </a:outerShdw>
                </a:effectLst>
              </a:rPr>
              <a:t>Le Talmud</a:t>
            </a:r>
            <a:r>
              <a:rPr lang="fr-FR" dirty="0" smtClean="0"/>
              <a:t>,  est la loi orale, 6 énormes livres compilés pendant 400 ans  ! </a:t>
            </a:r>
            <a:br>
              <a:rPr lang="fr-FR" dirty="0" smtClean="0"/>
            </a:br>
            <a:r>
              <a:rPr lang="fr-FR" dirty="0" smtClean="0"/>
              <a:t>Et de nos jours encore on complète la loi de Moïse </a:t>
            </a:r>
          </a:p>
          <a:p>
            <a:r>
              <a:rPr lang="fr-FR" dirty="0" smtClean="0"/>
              <a:t>L’</a:t>
            </a:r>
            <a:r>
              <a:rPr lang="fr-FR" b="1" dirty="0" smtClean="0">
                <a:solidFill>
                  <a:schemeClr val="accent1">
                    <a:lumMod val="60000"/>
                    <a:lumOff val="40000"/>
                  </a:schemeClr>
                </a:solidFill>
                <a:effectLst>
                  <a:outerShdw blurRad="38100" dist="38100" dir="2700000" algn="tl">
                    <a:srgbClr val="000000">
                      <a:alpha val="43137"/>
                    </a:srgbClr>
                  </a:outerShdw>
                </a:effectLst>
              </a:rPr>
              <a:t>élection</a:t>
            </a:r>
            <a:r>
              <a:rPr lang="fr-FR" dirty="0" smtClean="0"/>
              <a:t> du peuple juif est une servitude et non un privilège, sa «récompense » est souvent tragique sur terre   </a:t>
            </a:r>
          </a:p>
          <a:p>
            <a:pPr>
              <a:buNone/>
            </a:pPr>
            <a:endParaRPr lang="fr-FR" dirty="0" smtClean="0"/>
          </a:p>
        </p:txBody>
      </p:sp>
      <p:sp>
        <p:nvSpPr>
          <p:cNvPr id="4" name="Espace réservé de la date 3"/>
          <p:cNvSpPr>
            <a:spLocks noGrp="1"/>
          </p:cNvSpPr>
          <p:nvPr>
            <p:ph type="dt" sz="half" idx="10"/>
          </p:nvPr>
        </p:nvSpPr>
        <p:spPr/>
        <p:txBody>
          <a:bodyPr/>
          <a:lstStyle/>
          <a:p>
            <a:fld id="{00B45559-36AA-4885-AE03-2DECBE36851C}"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Oïfn</a:t>
            </a:r>
            <a:r>
              <a:rPr lang="fr-FR" dirty="0" smtClean="0"/>
              <a:t> </a:t>
            </a:r>
            <a:r>
              <a:rPr lang="fr-FR" dirty="0" err="1" smtClean="0"/>
              <a:t>Pripetshik</a:t>
            </a:r>
            <a:endParaRPr lang="fr-FR" dirty="0"/>
          </a:p>
        </p:txBody>
      </p:sp>
      <p:graphicFrame>
        <p:nvGraphicFramePr>
          <p:cNvPr id="6" name="Espace réservé du contenu 5"/>
          <p:cNvGraphicFramePr>
            <a:graphicFrameLocks noGrp="1"/>
          </p:cNvGraphicFramePr>
          <p:nvPr>
            <p:ph idx="1"/>
          </p:nvPr>
        </p:nvGraphicFramePr>
        <p:xfrm>
          <a:off x="457200" y="1600200"/>
          <a:ext cx="8229600" cy="4206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fr-FR" dirty="0" smtClean="0">
                          <a:solidFill>
                            <a:schemeClr val="accent6">
                              <a:lumMod val="50000"/>
                            </a:schemeClr>
                          </a:solidFill>
                        </a:rPr>
                        <a:t>Du fourneau scintille une petite flamme,      Et il fait bon dans la salle       Et le rabbin enseigne aux petits enfants    L’</a:t>
                      </a:r>
                      <a:r>
                        <a:rPr lang="fr-FR" i="1" dirty="0" smtClean="0">
                          <a:solidFill>
                            <a:schemeClr val="accent6">
                              <a:lumMod val="50000"/>
                            </a:schemeClr>
                          </a:solidFill>
                        </a:rPr>
                        <a:t>aleph </a:t>
                      </a:r>
                      <a:r>
                        <a:rPr lang="fr-FR" i="1" dirty="0" err="1" smtClean="0">
                          <a:solidFill>
                            <a:schemeClr val="accent6">
                              <a:lumMod val="50000"/>
                            </a:schemeClr>
                          </a:solidFill>
                        </a:rPr>
                        <a:t>bet</a:t>
                      </a:r>
                      <a:r>
                        <a:rPr lang="fr-FR" dirty="0" smtClean="0">
                          <a:solidFill>
                            <a:schemeClr val="accent6">
                              <a:lumMod val="50000"/>
                            </a:schemeClr>
                          </a:solidFill>
                        </a:rPr>
                        <a:t> </a:t>
                      </a:r>
                      <a:r>
                        <a:rPr lang="fr-FR" dirty="0" smtClean="0"/>
                        <a:t/>
                      </a:r>
                      <a:br>
                        <a:rPr lang="fr-FR" dirty="0" smtClean="0"/>
                      </a:br>
                      <a:endParaRPr lang="fr-FR" dirty="0" smtClean="0"/>
                    </a:p>
                    <a:p>
                      <a:r>
                        <a:rPr lang="fr-FR" dirty="0" smtClean="0"/>
                        <a:t>Refrain:     </a:t>
                      </a:r>
                      <a:r>
                        <a:rPr lang="fr-FR" dirty="0" smtClean="0">
                          <a:solidFill>
                            <a:schemeClr val="accent4">
                              <a:lumMod val="50000"/>
                            </a:schemeClr>
                          </a:solidFill>
                        </a:rPr>
                        <a:t>Regardez</a:t>
                      </a:r>
                      <a:r>
                        <a:rPr lang="fr-FR" baseline="0" dirty="0" smtClean="0">
                          <a:solidFill>
                            <a:schemeClr val="accent4">
                              <a:lumMod val="50000"/>
                            </a:schemeClr>
                          </a:solidFill>
                        </a:rPr>
                        <a:t> donc, </a:t>
                      </a:r>
                      <a:r>
                        <a:rPr lang="fr-FR" dirty="0" smtClean="0">
                          <a:solidFill>
                            <a:schemeClr val="accent4">
                              <a:lumMod val="50000"/>
                            </a:schemeClr>
                          </a:solidFill>
                        </a:rPr>
                        <a:t>enfants, souvenez-vous, mes chéris</a:t>
                      </a:r>
                      <a:br>
                        <a:rPr lang="fr-FR" dirty="0" smtClean="0">
                          <a:solidFill>
                            <a:schemeClr val="accent4">
                              <a:lumMod val="50000"/>
                            </a:schemeClr>
                          </a:solidFill>
                        </a:rPr>
                      </a:br>
                      <a:r>
                        <a:rPr lang="fr-FR" dirty="0" smtClean="0">
                          <a:solidFill>
                            <a:schemeClr val="accent4">
                              <a:lumMod val="50000"/>
                            </a:schemeClr>
                          </a:solidFill>
                        </a:rPr>
                        <a:t>De ce que vous apprenez ici, Répétez encore une fois, encore et encore </a:t>
                      </a:r>
                      <a:r>
                        <a:rPr lang="fr-FR" dirty="0" err="1" smtClean="0">
                          <a:solidFill>
                            <a:schemeClr val="accent4">
                              <a:lumMod val="50000"/>
                            </a:schemeClr>
                          </a:solidFill>
                        </a:rPr>
                        <a:t>Komets</a:t>
                      </a:r>
                      <a:r>
                        <a:rPr lang="fr-FR" dirty="0" smtClean="0">
                          <a:solidFill>
                            <a:schemeClr val="accent4">
                              <a:lumMod val="50000"/>
                            </a:schemeClr>
                          </a:solidFill>
                        </a:rPr>
                        <a:t>-aleph </a:t>
                      </a:r>
                      <a:r>
                        <a:rPr lang="fr-FR" sz="1400" dirty="0" smtClean="0">
                          <a:solidFill>
                            <a:schemeClr val="accent4">
                              <a:lumMod val="50000"/>
                            </a:schemeClr>
                          </a:solidFill>
                        </a:rPr>
                        <a:t>[se prononce] </a:t>
                      </a:r>
                      <a:r>
                        <a:rPr lang="fr-FR" dirty="0" smtClean="0">
                          <a:solidFill>
                            <a:schemeClr val="accent4">
                              <a:lumMod val="50000"/>
                            </a:schemeClr>
                          </a:solidFill>
                        </a:rPr>
                        <a:t>"o"</a:t>
                      </a:r>
                      <a:r>
                        <a:rPr kumimoji="0" lang="fr-FR" b="0" i="0" kern="1200" dirty="0" smtClean="0">
                          <a:solidFill>
                            <a:schemeClr val="lt1"/>
                          </a:solidFill>
                          <a:latin typeface="+mn-lt"/>
                          <a:ea typeface="+mn-ea"/>
                          <a:cs typeface="+mn-cs"/>
                        </a:rPr>
                        <a:t/>
                      </a:r>
                      <a:br>
                        <a:rPr kumimoji="0" lang="fr-FR" b="0" i="0" kern="1200" dirty="0" smtClean="0">
                          <a:solidFill>
                            <a:schemeClr val="lt1"/>
                          </a:solidFill>
                          <a:latin typeface="+mn-lt"/>
                          <a:ea typeface="+mn-ea"/>
                          <a:cs typeface="+mn-cs"/>
                        </a:rPr>
                      </a:br>
                      <a:endParaRPr kumimoji="0" lang="fr-FR" b="0" i="0" kern="1200" dirty="0" smtClean="0">
                        <a:solidFill>
                          <a:schemeClr val="lt1"/>
                        </a:solidFill>
                        <a:latin typeface="+mn-lt"/>
                        <a:ea typeface="+mn-ea"/>
                        <a:cs typeface="+mn-cs"/>
                      </a:endParaRPr>
                    </a:p>
                    <a:p>
                      <a:r>
                        <a:rPr lang="fr-FR" dirty="0" smtClean="0">
                          <a:solidFill>
                            <a:schemeClr val="accent6">
                              <a:lumMod val="50000"/>
                            </a:schemeClr>
                          </a:solidFill>
                        </a:rPr>
                        <a:t>Étudiez, les enfants, avec entrain, Ainsi je vous préviens  Celui d'entre vous qui lira l’hébreu</a:t>
                      </a:r>
                      <a:r>
                        <a:rPr lang="fr-FR" baseline="0" dirty="0" smtClean="0">
                          <a:solidFill>
                            <a:schemeClr val="accent6">
                              <a:lumMod val="50000"/>
                            </a:schemeClr>
                          </a:solidFill>
                        </a:rPr>
                        <a:t> en premier  r</a:t>
                      </a:r>
                      <a:r>
                        <a:rPr lang="fr-FR" dirty="0" smtClean="0">
                          <a:solidFill>
                            <a:schemeClr val="accent6">
                              <a:lumMod val="50000"/>
                            </a:schemeClr>
                          </a:solidFill>
                        </a:rPr>
                        <a:t>ecevra un drapeau.</a:t>
                      </a:r>
                      <a:endParaRPr lang="fr-FR" dirty="0"/>
                    </a:p>
                  </a:txBody>
                  <a:tcPr/>
                </a:tc>
                <a:tc>
                  <a:txBody>
                    <a:bodyPr/>
                    <a:lstStyle/>
                    <a:p>
                      <a:r>
                        <a:rPr lang="fr-FR" dirty="0" smtClean="0">
                          <a:solidFill>
                            <a:schemeClr val="accent6">
                              <a:lumMod val="50000"/>
                            </a:schemeClr>
                          </a:solidFill>
                        </a:rPr>
                        <a:t>Étudiez, petits enfants, n'ayez pas peur,    Tout début est difficile, Heureux l'homme qui étudie la Torah,    Est-ce qu’un homme a besoin de plus ? </a:t>
                      </a:r>
                      <a:r>
                        <a:rPr kumimoji="0" lang="fr-FR" b="0" i="0" kern="1200" dirty="0" smtClean="0">
                          <a:solidFill>
                            <a:schemeClr val="accent6">
                              <a:lumMod val="50000"/>
                            </a:schemeClr>
                          </a:solidFill>
                          <a:latin typeface="+mn-lt"/>
                          <a:ea typeface="+mn-ea"/>
                          <a:cs typeface="+mn-cs"/>
                        </a:rPr>
                        <a:t/>
                      </a:r>
                      <a:br>
                        <a:rPr kumimoji="0" lang="fr-FR" b="0" i="0" kern="1200" dirty="0" smtClean="0">
                          <a:solidFill>
                            <a:schemeClr val="accent6">
                              <a:lumMod val="50000"/>
                            </a:schemeClr>
                          </a:solidFill>
                          <a:latin typeface="+mn-lt"/>
                          <a:ea typeface="+mn-ea"/>
                          <a:cs typeface="+mn-cs"/>
                        </a:rPr>
                      </a:br>
                      <a:endParaRPr kumimoji="0" lang="fr-FR" b="0" i="0" kern="1200" dirty="0" smtClean="0">
                        <a:solidFill>
                          <a:schemeClr val="accent6">
                            <a:lumMod val="50000"/>
                          </a:schemeClr>
                        </a:solidFill>
                        <a:latin typeface="+mn-lt"/>
                        <a:ea typeface="+mn-ea"/>
                        <a:cs typeface="+mn-cs"/>
                      </a:endParaRPr>
                    </a:p>
                    <a:p>
                      <a:r>
                        <a:rPr lang="fr-FR" dirty="0" smtClean="0">
                          <a:solidFill>
                            <a:schemeClr val="accent6">
                              <a:lumMod val="50000"/>
                            </a:schemeClr>
                          </a:solidFill>
                        </a:rPr>
                        <a:t>Quand vous serez plus vieux, chers enfants, Vous comprendrez vous-même  combien de larmes se trouvent dans ces lettres et combien de souffrances</a:t>
                      </a:r>
                      <a:r>
                        <a:rPr kumimoji="0" lang="fr-FR" b="0" i="0" kern="1200" dirty="0" smtClean="0">
                          <a:solidFill>
                            <a:schemeClr val="accent6">
                              <a:lumMod val="50000"/>
                            </a:schemeClr>
                          </a:solidFill>
                          <a:latin typeface="+mn-lt"/>
                          <a:ea typeface="+mn-ea"/>
                          <a:cs typeface="+mn-cs"/>
                        </a:rPr>
                        <a:t/>
                      </a:r>
                      <a:br>
                        <a:rPr kumimoji="0" lang="fr-FR" b="0" i="0" kern="1200" dirty="0" smtClean="0">
                          <a:solidFill>
                            <a:schemeClr val="accent6">
                              <a:lumMod val="50000"/>
                            </a:schemeClr>
                          </a:solidFill>
                          <a:latin typeface="+mn-lt"/>
                          <a:ea typeface="+mn-ea"/>
                          <a:cs typeface="+mn-cs"/>
                        </a:rPr>
                      </a:br>
                      <a:endParaRPr kumimoji="0" lang="fr-FR" b="0" i="0" kern="1200" dirty="0" smtClean="0">
                        <a:solidFill>
                          <a:schemeClr val="accent6">
                            <a:lumMod val="50000"/>
                          </a:schemeClr>
                        </a:solidFill>
                        <a:latin typeface="+mn-lt"/>
                        <a:ea typeface="+mn-ea"/>
                        <a:cs typeface="+mn-cs"/>
                      </a:endParaRPr>
                    </a:p>
                    <a:p>
                      <a:r>
                        <a:rPr lang="fr-FR" dirty="0" smtClean="0">
                          <a:solidFill>
                            <a:schemeClr val="accent6">
                              <a:lumMod val="50000"/>
                            </a:schemeClr>
                          </a:solidFill>
                        </a:rPr>
                        <a:t>Pendant que vous endurerez l’exil, et que vous serez épuisés,  tirez de la force de ces lettres.   Consultez les  !   </a:t>
                      </a:r>
                      <a:endParaRPr lang="fr-FR" dirty="0">
                        <a:solidFill>
                          <a:schemeClr val="accent6">
                            <a:lumMod val="50000"/>
                          </a:schemeClr>
                        </a:solidFill>
                      </a:endParaRPr>
                    </a:p>
                  </a:txBody>
                  <a:tcPr/>
                </a:tc>
              </a:tr>
            </a:tbl>
          </a:graphicData>
        </a:graphic>
      </p:graphicFrame>
      <p:sp>
        <p:nvSpPr>
          <p:cNvPr id="4" name="Espace réservé de la date 3"/>
          <p:cNvSpPr>
            <a:spLocks noGrp="1"/>
          </p:cNvSpPr>
          <p:nvPr>
            <p:ph type="dt" sz="half" idx="10"/>
          </p:nvPr>
        </p:nvSpPr>
        <p:spPr/>
        <p:txBody>
          <a:bodyPr/>
          <a:lstStyle/>
          <a:p>
            <a:fld id="{A1CAA28B-5AAA-4597-8A2F-6281CC0888B6}"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8</a:t>
            </a:fld>
            <a:endParaRPr lang="fr-FR"/>
          </a:p>
        </p:txBody>
      </p:sp>
      <p:pic>
        <p:nvPicPr>
          <p:cNvPr id="7" name="Oyfn Pripetchik- yiddish song- Esther Ofarim.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9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Talmud</a:t>
            </a:r>
            <a:endParaRPr lang="fr-FR" dirty="0"/>
          </a:p>
        </p:txBody>
      </p:sp>
      <p:pic>
        <p:nvPicPr>
          <p:cNvPr id="2050" name="Picture 2" descr="D:\Documents\41-hebreu-judaisme\50_grands themes\L'homme et son prochain\faire-honte.jpg"/>
          <p:cNvPicPr>
            <a:picLocks noGrp="1" noChangeAspect="1" noChangeArrowheads="1"/>
          </p:cNvPicPr>
          <p:nvPr>
            <p:ph idx="1"/>
          </p:nvPr>
        </p:nvPicPr>
        <p:blipFill>
          <a:blip r:embed="rId2" cstate="print"/>
          <a:srcRect/>
          <a:stretch>
            <a:fillRect/>
          </a:stretch>
        </p:blipFill>
        <p:spPr bwMode="auto">
          <a:xfrm>
            <a:off x="467544" y="1185190"/>
            <a:ext cx="8407915" cy="5672810"/>
          </a:xfrm>
          <a:prstGeom prst="rect">
            <a:avLst/>
          </a:prstGeom>
          <a:noFill/>
        </p:spPr>
      </p:pic>
      <p:sp>
        <p:nvSpPr>
          <p:cNvPr id="4" name="Espace réservé de la date 3"/>
          <p:cNvSpPr>
            <a:spLocks noGrp="1"/>
          </p:cNvSpPr>
          <p:nvPr>
            <p:ph type="dt" sz="half" idx="10"/>
          </p:nvPr>
        </p:nvSpPr>
        <p:spPr/>
        <p:txBody>
          <a:bodyPr/>
          <a:lstStyle/>
          <a:p>
            <a:fld id="{E21B7DD5-02A6-493A-BC20-2D5140EFCB23}" type="datetime1">
              <a:rPr lang="fr-FR" smtClean="0"/>
              <a:pPr/>
              <a:t>15/01/2018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9</a:t>
            </a:fld>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2710</TotalTime>
  <Words>1180</Words>
  <Application>Microsoft Office PowerPoint</Application>
  <PresentationFormat>Affichage à l'écran (4:3)</PresentationFormat>
  <Paragraphs>131</Paragraphs>
  <Slides>19</Slides>
  <Notes>0</Notes>
  <HiddenSlides>0</HiddenSlides>
  <MMClips>2</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Apex</vt:lpstr>
      <vt:lpstr>Le judaisme en quelques mots</vt:lpstr>
      <vt:lpstr>Histoire du Judaïsme</vt:lpstr>
      <vt:lpstr>La torah lue dans la Torah </vt:lpstr>
      <vt:lpstr>Que veut dire Torah ?</vt:lpstr>
      <vt:lpstr>Quand Moïse est monté au Sinaï</vt:lpstr>
      <vt:lpstr>Mais Moïse n’y comprends rien ! </vt:lpstr>
      <vt:lpstr>Que tirer de cette histoire</vt:lpstr>
      <vt:lpstr>Oïfn Pripetshik</vt:lpstr>
      <vt:lpstr>Le Talmud</vt:lpstr>
      <vt:lpstr>La kipah, Talith et Tefilines</vt:lpstr>
      <vt:lpstr>Comment le judaïsme s’est répandu </vt:lpstr>
      <vt:lpstr>Ashkenazes et Séfarades</vt:lpstr>
      <vt:lpstr>Les juifs et Israël</vt:lpstr>
      <vt:lpstr>Le Chabbat</vt:lpstr>
      <vt:lpstr>Le calendrier hébraïque</vt:lpstr>
      <vt:lpstr>Les trois fêtes de pélerinage</vt:lpstr>
      <vt:lpstr>Hanouca et Pourim</vt:lpstr>
      <vt:lpstr>La nourriture cachère</vt:lpstr>
      <vt:lpstr>Un résumé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Paix par le dialogue dans la différence</dc:title>
  <dc:creator>Michel</dc:creator>
  <cp:lastModifiedBy>Michel</cp:lastModifiedBy>
  <cp:revision>260</cp:revision>
  <dcterms:created xsi:type="dcterms:W3CDTF">2015-11-17T20:22:30Z</dcterms:created>
  <dcterms:modified xsi:type="dcterms:W3CDTF">2018-01-15T11:39:06Z</dcterms:modified>
</cp:coreProperties>
</file>