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317" r:id="rId3"/>
    <p:sldId id="258" r:id="rId4"/>
    <p:sldId id="259" r:id="rId5"/>
    <p:sldId id="293" r:id="rId6"/>
    <p:sldId id="303" r:id="rId7"/>
    <p:sldId id="304" r:id="rId8"/>
    <p:sldId id="305" r:id="rId9"/>
    <p:sldId id="260" r:id="rId10"/>
    <p:sldId id="306" r:id="rId11"/>
    <p:sldId id="308" r:id="rId12"/>
    <p:sldId id="310" r:id="rId13"/>
    <p:sldId id="309" r:id="rId14"/>
    <p:sldId id="272" r:id="rId15"/>
    <p:sldId id="297" r:id="rId16"/>
    <p:sldId id="298" r:id="rId17"/>
    <p:sldId id="316" r:id="rId18"/>
    <p:sldId id="299" r:id="rId19"/>
    <p:sldId id="312" r:id="rId20"/>
    <p:sldId id="313" r:id="rId21"/>
    <p:sldId id="314" r:id="rId22"/>
    <p:sldId id="285" r:id="rId23"/>
    <p:sldId id="300" r:id="rId24"/>
    <p:sldId id="315" r:id="rId25"/>
    <p:sldId id="286" r:id="rId26"/>
    <p:sldId id="287" r:id="rId27"/>
    <p:sldId id="288" r:id="rId28"/>
    <p:sldId id="319" r:id="rId29"/>
    <p:sldId id="318"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60A"/>
    <a:srgbClr val="EDA82B"/>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90"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A2EEA-F8AA-408D-B4EC-57973371EE2C}" type="datetimeFigureOut">
              <a:rPr lang="fr-FR" smtClean="0"/>
              <a:pPr/>
              <a:t>22/01/2018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33CA6-33AB-4754-93FA-3D9A997B516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EE0F9E4-BBE9-45E3-BED9-52FA8F22C17E}" type="datetime1">
              <a:rPr lang="fr-FR" smtClean="0"/>
              <a:pPr/>
              <a:t>22/01/2018</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0775E181-95AF-4004-91B5-A9B6130FC95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BB8590-C89C-4291-BEC9-7A4D6E3AC273}" type="datetime1">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B9D77EF-D92B-49E6-904F-EB264ECC76C8}" type="datetime1">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4EBBC80-FE8B-4C1A-94D9-5F992B8B7F15}" type="datetime1">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4AF757D-4431-4FC8-9F31-38251FADF833}" type="datetime1">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FC2E33C-A20A-4459-96CA-9577FB2DF449}" type="datetime1">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CBDB0B6-207B-4FDC-8C07-43D079502F17}" type="datetime1">
              <a:rPr lang="fr-FR" smtClean="0"/>
              <a:pPr/>
              <a:t>22/01/2018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CB38CD8-F993-4458-B20F-4326E7124248}" type="datetime1">
              <a:rPr lang="fr-FR" smtClean="0"/>
              <a:pPr/>
              <a:t>22/01/2018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4C401D-DED7-4A6E-BC73-378DC1AB9D5A}" type="datetime1">
              <a:rPr lang="fr-FR" smtClean="0"/>
              <a:pPr/>
              <a:t>22/01/2018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7C1B961-E876-4766-A49B-1EA697660AC4}" type="datetime1">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A046311-0CE4-4C89-92F1-A95ACAF5DBF8}" type="datetime1">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775E181-95AF-4004-91B5-A9B6130FC958}"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DE537F4-5D11-45AE-9BC0-6065AF07DFD8}" type="datetime1">
              <a:rPr lang="fr-FR" smtClean="0"/>
              <a:pPr/>
              <a:t>22/01/2018</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775E181-95AF-4004-91B5-A9B6130FC958}"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ivy.ovh.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D:\Documents\10_associations\Expos&#233;s\18_01_medecins\Oyfn%20Pripetchik-%20yiddish%20song-%20Esther%20Ofarim.mp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F:\CHANTS%20ANDALOU%20JUDEO%20%20MAROCAINS%20(1).mp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kadem.org/medias/documents/3_Turnusrufus.pdf"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kadem.org/pour-commencer/pratiques-et-rituels-juifs-8-clips-/qu-est-ce-que-l-abattage-rituel-29-03-2012-43330_4337.php"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470025"/>
          </a:xfrm>
        </p:spPr>
        <p:txBody>
          <a:bodyPr>
            <a:noAutofit/>
          </a:bodyPr>
          <a:lstStyle/>
          <a:p>
            <a:r>
              <a:rPr lang="fr-FR" sz="4800" b="1" dirty="0" smtClean="0"/>
              <a:t>Comprendre un patient juif </a:t>
            </a:r>
            <a:endParaRPr lang="fr-FR" sz="4800" b="1" dirty="0"/>
          </a:p>
        </p:txBody>
      </p:sp>
      <p:sp>
        <p:nvSpPr>
          <p:cNvPr id="3" name="Sous-titre 2"/>
          <p:cNvSpPr>
            <a:spLocks noGrp="1"/>
          </p:cNvSpPr>
          <p:nvPr>
            <p:ph type="subTitle" idx="1"/>
          </p:nvPr>
        </p:nvSpPr>
        <p:spPr>
          <a:xfrm>
            <a:off x="0" y="2492896"/>
            <a:ext cx="6400800" cy="3240360"/>
          </a:xfrm>
        </p:spPr>
        <p:txBody>
          <a:bodyPr>
            <a:normAutofit fontScale="92500" lnSpcReduction="20000"/>
          </a:bodyPr>
          <a:lstStyle/>
          <a:p>
            <a:pPr lvl="1"/>
            <a:r>
              <a:rPr lang="fr-FR" sz="4600" dirty="0" smtClean="0">
                <a:solidFill>
                  <a:schemeClr val="tx1"/>
                </a:solidFill>
              </a:rPr>
              <a:t>Michel Lévy  </a:t>
            </a:r>
            <a:r>
              <a:rPr lang="fr-FR" dirty="0" smtClean="0">
                <a:solidFill>
                  <a:schemeClr val="tx1"/>
                </a:solidFill>
              </a:rPr>
              <a:t/>
            </a:r>
            <a:br>
              <a:rPr lang="fr-FR" dirty="0" smtClean="0">
                <a:solidFill>
                  <a:schemeClr val="tx1"/>
                </a:solidFill>
              </a:rPr>
            </a:br>
            <a:r>
              <a:rPr lang="fr-FR" dirty="0" smtClean="0">
                <a:solidFill>
                  <a:schemeClr val="tx1"/>
                </a:solidFill>
              </a:rPr>
              <a:t>Économiste, chargé des relations</a:t>
            </a:r>
            <a:br>
              <a:rPr lang="fr-FR" dirty="0" smtClean="0">
                <a:solidFill>
                  <a:schemeClr val="tx1"/>
                </a:solidFill>
              </a:rPr>
            </a:br>
            <a:r>
              <a:rPr lang="fr-FR" dirty="0" smtClean="0">
                <a:solidFill>
                  <a:schemeClr val="tx1"/>
                </a:solidFill>
              </a:rPr>
              <a:t>inter religieuses à </a:t>
            </a:r>
            <a:br>
              <a:rPr lang="fr-FR" dirty="0" smtClean="0">
                <a:solidFill>
                  <a:schemeClr val="tx1"/>
                </a:solidFill>
              </a:rPr>
            </a:br>
            <a:r>
              <a:rPr lang="fr-FR" dirty="0" smtClean="0">
                <a:solidFill>
                  <a:schemeClr val="tx1"/>
                </a:solidFill>
              </a:rPr>
              <a:t>L’association Cultuelle Israélite</a:t>
            </a:r>
            <a:br>
              <a:rPr lang="fr-FR" dirty="0" smtClean="0">
                <a:solidFill>
                  <a:schemeClr val="tx1"/>
                </a:solidFill>
              </a:rPr>
            </a:br>
            <a:r>
              <a:rPr lang="fr-FR" dirty="0" smtClean="0">
                <a:solidFill>
                  <a:schemeClr val="tx1"/>
                </a:solidFill>
              </a:rPr>
              <a:t>de Dijon </a:t>
            </a:r>
          </a:p>
          <a:p>
            <a:pPr lvl="1"/>
            <a:endParaRPr lang="fr-FR" dirty="0" smtClean="0"/>
          </a:p>
          <a:p>
            <a:pPr lvl="1"/>
            <a:r>
              <a:rPr lang="fr-FR" dirty="0" smtClean="0">
                <a:solidFill>
                  <a:schemeClr val="tx1"/>
                </a:solidFill>
                <a:hlinkClick r:id="rId2"/>
              </a:rPr>
              <a:t>http://www.mivy.fr</a:t>
            </a:r>
            <a:r>
              <a:rPr lang="fr-FR" dirty="0" smtClean="0">
                <a:solidFill>
                  <a:schemeClr val="tx1"/>
                </a:solidFill>
              </a:rPr>
              <a:t/>
            </a:r>
            <a:br>
              <a:rPr lang="fr-FR" dirty="0" smtClean="0">
                <a:solidFill>
                  <a:schemeClr val="tx1"/>
                </a:solidFill>
              </a:rPr>
            </a:br>
            <a:r>
              <a:rPr lang="fr-FR" dirty="0" smtClean="0">
                <a:solidFill>
                  <a:schemeClr val="tx1"/>
                </a:solidFill>
                <a:latin typeface="+mj-lt"/>
              </a:rPr>
              <a:t>mivy7ici@gmail.com</a:t>
            </a:r>
            <a:r>
              <a:rPr lang="fr-FR" dirty="0" smtClean="0">
                <a:solidFill>
                  <a:schemeClr val="tx1"/>
                </a:solidFill>
              </a:rPr>
              <a:t> </a:t>
            </a:r>
          </a:p>
          <a:p>
            <a:r>
              <a:rPr lang="fr-FR" dirty="0" smtClean="0"/>
              <a:t> </a:t>
            </a:r>
            <a:endParaRPr lang="fr-FR" dirty="0"/>
          </a:p>
        </p:txBody>
      </p:sp>
      <p:sp>
        <p:nvSpPr>
          <p:cNvPr id="5" name="Espace réservé de la date 4"/>
          <p:cNvSpPr>
            <a:spLocks noGrp="1"/>
          </p:cNvSpPr>
          <p:nvPr>
            <p:ph type="dt" sz="half" idx="10"/>
          </p:nvPr>
        </p:nvSpPr>
        <p:spPr/>
        <p:txBody>
          <a:bodyPr/>
          <a:lstStyle/>
          <a:p>
            <a:fld id="{1B851A6A-5933-40FA-845E-4AF73D6D1FA7}" type="datetime1">
              <a:rPr lang="fr-FR" smtClean="0"/>
              <a:pPr/>
              <a:t>22/01/2018</a:t>
            </a:fld>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1</a:t>
            </a:fld>
            <a:endParaRPr lang="fr-FR"/>
          </a:p>
        </p:txBody>
      </p:sp>
      <p:pic>
        <p:nvPicPr>
          <p:cNvPr id="7" name="Image 6" descr="⁫michel.jpg"/>
          <p:cNvPicPr>
            <a:picLocks noChangeAspect="1"/>
          </p:cNvPicPr>
          <p:nvPr/>
        </p:nvPicPr>
        <p:blipFill>
          <a:blip r:embed="rId3" cstate="print"/>
          <a:stretch>
            <a:fillRect/>
          </a:stretch>
        </p:blipFill>
        <p:spPr>
          <a:xfrm>
            <a:off x="6516216" y="2420888"/>
            <a:ext cx="1661160" cy="22463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Oïfn</a:t>
            </a:r>
            <a:r>
              <a:rPr lang="fr-FR" dirty="0" smtClean="0"/>
              <a:t> </a:t>
            </a:r>
            <a:r>
              <a:rPr lang="fr-FR" dirty="0" err="1" smtClean="0"/>
              <a:t>Pripetshik</a:t>
            </a:r>
            <a:endParaRPr lang="fr-FR" dirty="0"/>
          </a:p>
        </p:txBody>
      </p:sp>
      <p:graphicFrame>
        <p:nvGraphicFramePr>
          <p:cNvPr id="6" name="Espace réservé du contenu 5"/>
          <p:cNvGraphicFramePr>
            <a:graphicFrameLocks noGrp="1"/>
          </p:cNvGraphicFramePr>
          <p:nvPr>
            <p:ph idx="1"/>
          </p:nvPr>
        </p:nvGraphicFramePr>
        <p:xfrm>
          <a:off x="395536" y="2132856"/>
          <a:ext cx="8229600" cy="4206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fr-FR" dirty="0" smtClean="0">
                          <a:solidFill>
                            <a:schemeClr val="bg1"/>
                          </a:solidFill>
                        </a:rPr>
                        <a:t>Du fourneau scintille une petite flamme,      Et il fait bon dans la salle       Et le rabbin enseigne aux petits enfants    L’</a:t>
                      </a:r>
                      <a:r>
                        <a:rPr lang="fr-FR" i="1" dirty="0" smtClean="0">
                          <a:solidFill>
                            <a:schemeClr val="bg1"/>
                          </a:solidFill>
                        </a:rPr>
                        <a:t>aleph </a:t>
                      </a:r>
                      <a:r>
                        <a:rPr lang="fr-FR" i="1" dirty="0" err="1" smtClean="0">
                          <a:solidFill>
                            <a:schemeClr val="bg1"/>
                          </a:solidFill>
                        </a:rPr>
                        <a:t>bet</a:t>
                      </a:r>
                      <a:r>
                        <a:rPr lang="fr-FR" dirty="0" smtClean="0">
                          <a:solidFill>
                            <a:schemeClr val="bg1"/>
                          </a:solidFill>
                        </a:rPr>
                        <a:t> </a:t>
                      </a:r>
                      <a:br>
                        <a:rPr lang="fr-FR" dirty="0" smtClean="0">
                          <a:solidFill>
                            <a:schemeClr val="bg1"/>
                          </a:solidFill>
                        </a:rPr>
                      </a:br>
                      <a:endParaRPr lang="fr-FR" dirty="0" smtClean="0">
                        <a:solidFill>
                          <a:schemeClr val="bg1"/>
                        </a:solidFill>
                      </a:endParaRPr>
                    </a:p>
                    <a:p>
                      <a:r>
                        <a:rPr lang="fr-FR" dirty="0" smtClean="0">
                          <a:solidFill>
                            <a:schemeClr val="bg1"/>
                          </a:solidFill>
                        </a:rPr>
                        <a:t>Refrain:     Regardez</a:t>
                      </a:r>
                      <a:r>
                        <a:rPr lang="fr-FR" baseline="0" dirty="0" smtClean="0">
                          <a:solidFill>
                            <a:schemeClr val="bg1"/>
                          </a:solidFill>
                        </a:rPr>
                        <a:t> donc, </a:t>
                      </a:r>
                      <a:r>
                        <a:rPr lang="fr-FR" dirty="0" smtClean="0">
                          <a:solidFill>
                            <a:schemeClr val="bg1"/>
                          </a:solidFill>
                        </a:rPr>
                        <a:t>enfants, souvenez-vous, mes chéris</a:t>
                      </a:r>
                      <a:br>
                        <a:rPr lang="fr-FR" dirty="0" smtClean="0">
                          <a:solidFill>
                            <a:schemeClr val="bg1"/>
                          </a:solidFill>
                        </a:rPr>
                      </a:br>
                      <a:r>
                        <a:rPr lang="fr-FR" dirty="0" smtClean="0">
                          <a:solidFill>
                            <a:schemeClr val="bg1"/>
                          </a:solidFill>
                        </a:rPr>
                        <a:t>De ce que vous apprenez ici, Répétez encore une fois, encore et encore </a:t>
                      </a:r>
                      <a:r>
                        <a:rPr lang="fr-FR" dirty="0" err="1" smtClean="0">
                          <a:solidFill>
                            <a:schemeClr val="bg1"/>
                          </a:solidFill>
                        </a:rPr>
                        <a:t>Komets</a:t>
                      </a:r>
                      <a:r>
                        <a:rPr lang="fr-FR" dirty="0" smtClean="0">
                          <a:solidFill>
                            <a:schemeClr val="bg1"/>
                          </a:solidFill>
                        </a:rPr>
                        <a:t>-aleph </a:t>
                      </a:r>
                      <a:r>
                        <a:rPr lang="fr-FR" sz="1400" dirty="0" smtClean="0">
                          <a:solidFill>
                            <a:schemeClr val="bg1"/>
                          </a:solidFill>
                        </a:rPr>
                        <a:t>[se prononce] </a:t>
                      </a:r>
                      <a:r>
                        <a:rPr lang="fr-FR" dirty="0" smtClean="0">
                          <a:solidFill>
                            <a:schemeClr val="bg1"/>
                          </a:solidFill>
                        </a:rPr>
                        <a:t>"o"</a:t>
                      </a:r>
                      <a:r>
                        <a:rPr kumimoji="0" lang="fr-FR" b="0" i="0" kern="1200" dirty="0" smtClean="0">
                          <a:solidFill>
                            <a:schemeClr val="bg1"/>
                          </a:solidFill>
                          <a:latin typeface="+mn-lt"/>
                          <a:ea typeface="+mn-ea"/>
                          <a:cs typeface="+mn-cs"/>
                        </a:rPr>
                        <a:t/>
                      </a:r>
                      <a:br>
                        <a:rPr kumimoji="0" lang="fr-FR" b="0" i="0" kern="1200" dirty="0" smtClean="0">
                          <a:solidFill>
                            <a:schemeClr val="bg1"/>
                          </a:solidFill>
                          <a:latin typeface="+mn-lt"/>
                          <a:ea typeface="+mn-ea"/>
                          <a:cs typeface="+mn-cs"/>
                        </a:rPr>
                      </a:br>
                      <a:endParaRPr kumimoji="0" lang="fr-FR" b="0" i="0" kern="1200" dirty="0" smtClean="0">
                        <a:solidFill>
                          <a:schemeClr val="bg1"/>
                        </a:solidFill>
                        <a:latin typeface="+mn-lt"/>
                        <a:ea typeface="+mn-ea"/>
                        <a:cs typeface="+mn-cs"/>
                      </a:endParaRPr>
                    </a:p>
                    <a:p>
                      <a:r>
                        <a:rPr lang="fr-FR" dirty="0" smtClean="0">
                          <a:solidFill>
                            <a:schemeClr val="bg1"/>
                          </a:solidFill>
                        </a:rPr>
                        <a:t>Étudiez, les enfants, avec entrain, Ainsi je vous préviens  Celui d'entre vous qui lira l’hébreu</a:t>
                      </a:r>
                      <a:r>
                        <a:rPr lang="fr-FR" baseline="0" dirty="0" smtClean="0">
                          <a:solidFill>
                            <a:schemeClr val="bg1"/>
                          </a:solidFill>
                        </a:rPr>
                        <a:t> en premier  r</a:t>
                      </a:r>
                      <a:r>
                        <a:rPr lang="fr-FR" dirty="0" smtClean="0">
                          <a:solidFill>
                            <a:schemeClr val="bg1"/>
                          </a:solidFill>
                        </a:rPr>
                        <a:t>ecevra un drapeau.</a:t>
                      </a:r>
                      <a:endParaRPr lang="fr-FR" dirty="0">
                        <a:solidFill>
                          <a:schemeClr val="bg1"/>
                        </a:solidFill>
                      </a:endParaRPr>
                    </a:p>
                  </a:txBody>
                  <a:tcPr/>
                </a:tc>
                <a:tc>
                  <a:txBody>
                    <a:bodyPr/>
                    <a:lstStyle/>
                    <a:p>
                      <a:r>
                        <a:rPr lang="fr-FR" dirty="0" smtClean="0">
                          <a:solidFill>
                            <a:schemeClr val="bg1"/>
                          </a:solidFill>
                        </a:rPr>
                        <a:t>Étudiez, petits enfants, n'ayez pas peur,    Tout début est difficile, Heureux l'homme qui étudie la Torah,    Est-ce qu’un homme a besoin de plus ? </a:t>
                      </a:r>
                      <a:r>
                        <a:rPr kumimoji="0" lang="fr-FR" b="0" i="0" kern="1200" dirty="0" smtClean="0">
                          <a:solidFill>
                            <a:schemeClr val="bg1"/>
                          </a:solidFill>
                          <a:latin typeface="+mn-lt"/>
                          <a:ea typeface="+mn-ea"/>
                          <a:cs typeface="+mn-cs"/>
                        </a:rPr>
                        <a:t/>
                      </a:r>
                      <a:br>
                        <a:rPr kumimoji="0" lang="fr-FR" b="0" i="0" kern="1200" dirty="0" smtClean="0">
                          <a:solidFill>
                            <a:schemeClr val="bg1"/>
                          </a:solidFill>
                          <a:latin typeface="+mn-lt"/>
                          <a:ea typeface="+mn-ea"/>
                          <a:cs typeface="+mn-cs"/>
                        </a:rPr>
                      </a:br>
                      <a:endParaRPr kumimoji="0" lang="fr-FR" b="0" i="0" kern="1200" dirty="0" smtClean="0">
                        <a:solidFill>
                          <a:schemeClr val="bg1"/>
                        </a:solidFill>
                        <a:latin typeface="+mn-lt"/>
                        <a:ea typeface="+mn-ea"/>
                        <a:cs typeface="+mn-cs"/>
                      </a:endParaRPr>
                    </a:p>
                    <a:p>
                      <a:r>
                        <a:rPr lang="fr-FR" dirty="0" smtClean="0">
                          <a:solidFill>
                            <a:schemeClr val="bg1"/>
                          </a:solidFill>
                        </a:rPr>
                        <a:t>Quand vous serez plus vieux, chers enfants, Vous comprendrez vous-même  combien de larmes se trouvent dans ces lettres et combien de souffrances</a:t>
                      </a:r>
                      <a:r>
                        <a:rPr kumimoji="0" lang="fr-FR" b="0" i="0" kern="1200" dirty="0" smtClean="0">
                          <a:solidFill>
                            <a:schemeClr val="bg1"/>
                          </a:solidFill>
                          <a:latin typeface="+mn-lt"/>
                          <a:ea typeface="+mn-ea"/>
                          <a:cs typeface="+mn-cs"/>
                        </a:rPr>
                        <a:t/>
                      </a:r>
                      <a:br>
                        <a:rPr kumimoji="0" lang="fr-FR" b="0" i="0" kern="1200" dirty="0" smtClean="0">
                          <a:solidFill>
                            <a:schemeClr val="bg1"/>
                          </a:solidFill>
                          <a:latin typeface="+mn-lt"/>
                          <a:ea typeface="+mn-ea"/>
                          <a:cs typeface="+mn-cs"/>
                        </a:rPr>
                      </a:br>
                      <a:endParaRPr kumimoji="0" lang="fr-FR" b="0" i="0" kern="1200" dirty="0" smtClean="0">
                        <a:solidFill>
                          <a:schemeClr val="bg1"/>
                        </a:solidFill>
                        <a:latin typeface="+mn-lt"/>
                        <a:ea typeface="+mn-ea"/>
                        <a:cs typeface="+mn-cs"/>
                      </a:endParaRPr>
                    </a:p>
                    <a:p>
                      <a:r>
                        <a:rPr lang="fr-FR" dirty="0" smtClean="0">
                          <a:solidFill>
                            <a:schemeClr val="bg1"/>
                          </a:solidFill>
                        </a:rPr>
                        <a:t>Pendant que vous endurerez l’exil, et que vous serez épuisés,  tirez de la force de ces lettres.   Consultez les  !   </a:t>
                      </a:r>
                      <a:endParaRPr lang="fr-FR" dirty="0">
                        <a:solidFill>
                          <a:schemeClr val="bg1"/>
                        </a:solidFill>
                      </a:endParaRPr>
                    </a:p>
                  </a:txBody>
                  <a:tcPr/>
                </a:tc>
              </a:tr>
            </a:tbl>
          </a:graphicData>
        </a:graphic>
      </p:graphicFrame>
      <p:sp>
        <p:nvSpPr>
          <p:cNvPr id="4" name="Espace réservé de la date 3"/>
          <p:cNvSpPr>
            <a:spLocks noGrp="1"/>
          </p:cNvSpPr>
          <p:nvPr>
            <p:ph type="dt" sz="half" idx="10"/>
          </p:nvPr>
        </p:nvSpPr>
        <p:spPr/>
        <p:txBody>
          <a:bodyPr/>
          <a:lstStyle/>
          <a:p>
            <a:fld id="{A1CAA28B-5AAA-4597-8A2F-6281CC0888B6}"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10</a:t>
            </a:fld>
            <a:endParaRPr lang="fr-FR"/>
          </a:p>
        </p:txBody>
      </p:sp>
      <p:pic>
        <p:nvPicPr>
          <p:cNvPr id="8" name="Oyfn Pripetchik- yiddish song- Esther Ofarim.mp3">
            <a:hlinkClick r:id="" action="ppaction://media"/>
          </p:cNvPr>
          <p:cNvPicPr>
            <a:picLocks noRot="1" noChangeAspect="1"/>
          </p:cNvPicPr>
          <p:nvPr>
            <a:audioFile r:link="rId1"/>
          </p:nvPr>
        </p:nvPicPr>
        <p:blipFill>
          <a:blip r:embed="rId3" cstate="print"/>
          <a:stretch>
            <a:fillRect/>
          </a:stretch>
        </p:blipFill>
        <p:spPr>
          <a:xfrm>
            <a:off x="4139952" y="321297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94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Comment le judaïsme s’est répandu </a:t>
            </a:r>
            <a:endParaRPr lang="fr-FR" dirty="0"/>
          </a:p>
        </p:txBody>
      </p:sp>
      <p:pic>
        <p:nvPicPr>
          <p:cNvPr id="10" name="Espace réservé du contenu 9" descr="carte.jpg"/>
          <p:cNvPicPr>
            <a:picLocks noGrp="1" noChangeAspect="1"/>
          </p:cNvPicPr>
          <p:nvPr>
            <p:ph idx="1"/>
          </p:nvPr>
        </p:nvPicPr>
        <p:blipFill>
          <a:blip r:embed="rId2" cstate="print"/>
          <a:stretch>
            <a:fillRect/>
          </a:stretch>
        </p:blipFill>
        <p:spPr>
          <a:xfrm>
            <a:off x="539552" y="1556792"/>
            <a:ext cx="5420347" cy="4708525"/>
          </a:xfrm>
        </p:spPr>
      </p:pic>
      <p:sp>
        <p:nvSpPr>
          <p:cNvPr id="11" name="ZoneTexte 10"/>
          <p:cNvSpPr txBox="1"/>
          <p:nvPr/>
        </p:nvSpPr>
        <p:spPr>
          <a:xfrm>
            <a:off x="6156176" y="1556792"/>
            <a:ext cx="2592288" cy="5262979"/>
          </a:xfrm>
          <a:prstGeom prst="rect">
            <a:avLst/>
          </a:prstGeom>
          <a:noFill/>
        </p:spPr>
        <p:txBody>
          <a:bodyPr wrap="square" rtlCol="0">
            <a:spAutoFit/>
          </a:bodyPr>
          <a:lstStyle/>
          <a:p>
            <a:r>
              <a:rPr lang="fr-FR" dirty="0" smtClean="0"/>
              <a:t>     Les </a:t>
            </a:r>
            <a:r>
              <a:rPr lang="fr-FR" sz="2400" dirty="0" smtClean="0"/>
              <a:t>Juifs, </a:t>
            </a:r>
            <a:r>
              <a:rPr lang="fr-FR" dirty="0" smtClean="0"/>
              <a:t>c’est-à-dire </a:t>
            </a:r>
            <a:r>
              <a:rPr lang="fr-FR" sz="2400" dirty="0" smtClean="0"/>
              <a:t> </a:t>
            </a:r>
            <a:r>
              <a:rPr lang="fr-FR" sz="2400" dirty="0" err="1" smtClean="0"/>
              <a:t>Judéeins</a:t>
            </a:r>
            <a:r>
              <a:rPr lang="fr-FR" sz="2400" dirty="0" smtClean="0"/>
              <a:t>  </a:t>
            </a:r>
            <a:r>
              <a:rPr lang="fr-FR" dirty="0" smtClean="0"/>
              <a:t>suite aux malheurs de la guerre se sont dispersés lentement, surtout vers la Babylonie qui était hors de l’empire Romain, et vers Alexandrie et Rome. </a:t>
            </a:r>
          </a:p>
          <a:p>
            <a:r>
              <a:rPr lang="fr-FR" dirty="0" smtClean="0"/>
              <a:t>      Le centre spirituel s’est déplacé de Babylone, vers  Le Caire Kairouan puis l’Espagne, la France, la Vallée du Rhin, la Pologne…</a:t>
            </a:r>
          </a:p>
          <a:p>
            <a:r>
              <a:rPr lang="fr-FR" dirty="0" smtClean="0"/>
              <a:t>  </a:t>
            </a:r>
            <a:endParaRPr lang="fr-FR" dirty="0"/>
          </a:p>
        </p:txBody>
      </p:sp>
      <p:sp>
        <p:nvSpPr>
          <p:cNvPr id="5" name="Espace réservé de la date 4"/>
          <p:cNvSpPr>
            <a:spLocks noGrp="1"/>
          </p:cNvSpPr>
          <p:nvPr>
            <p:ph type="dt" sz="half" idx="10"/>
          </p:nvPr>
        </p:nvSpPr>
        <p:spPr/>
        <p:txBody>
          <a:bodyPr/>
          <a:lstStyle/>
          <a:p>
            <a:fld id="{D703E2D3-D763-4C7A-A078-F1518C471CAB}" type="datetime1">
              <a:rPr lang="fr-FR" smtClean="0"/>
              <a:pPr/>
              <a:t>22/01/2018</a:t>
            </a:fld>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Ashkenazes</a:t>
            </a:r>
            <a:r>
              <a:rPr lang="fr-FR" dirty="0" smtClean="0"/>
              <a:t> et Séfarades</a:t>
            </a:r>
            <a:endParaRPr lang="fr-FR" dirty="0"/>
          </a:p>
        </p:txBody>
      </p:sp>
      <p:sp>
        <p:nvSpPr>
          <p:cNvPr id="3" name="Espace réservé du contenu 2"/>
          <p:cNvSpPr>
            <a:spLocks noGrp="1"/>
          </p:cNvSpPr>
          <p:nvPr>
            <p:ph idx="1"/>
          </p:nvPr>
        </p:nvSpPr>
        <p:spPr/>
        <p:txBody>
          <a:bodyPr/>
          <a:lstStyle/>
          <a:p>
            <a:r>
              <a:rPr lang="fr-FR" dirty="0" smtClean="0"/>
              <a:t>Il existe deux grands rites juifs </a:t>
            </a:r>
          </a:p>
          <a:p>
            <a:r>
              <a:rPr lang="fr-FR" dirty="0" smtClean="0"/>
              <a:t>Le rite Allemand dit </a:t>
            </a:r>
            <a:r>
              <a:rPr lang="fr-FR" b="1" dirty="0" smtClean="0">
                <a:solidFill>
                  <a:schemeClr val="accent1">
                    <a:lumMod val="60000"/>
                    <a:lumOff val="40000"/>
                  </a:schemeClr>
                </a:solidFill>
                <a:effectLst>
                  <a:outerShdw blurRad="38100" dist="38100" dir="2700000" algn="tl">
                    <a:srgbClr val="000000">
                      <a:alpha val="43137"/>
                    </a:srgbClr>
                  </a:outerShdw>
                </a:effectLst>
              </a:rPr>
              <a:t>Ashkénaze</a:t>
            </a:r>
            <a:r>
              <a:rPr lang="fr-FR" dirty="0" smtClean="0"/>
              <a:t>  majoritaire car c’est le plus fréquent aux États-Unis en Russie et en Israël</a:t>
            </a:r>
          </a:p>
          <a:p>
            <a:r>
              <a:rPr lang="fr-FR" dirty="0" smtClean="0"/>
              <a:t>Le rite Espagnol ou </a:t>
            </a:r>
            <a:r>
              <a:rPr lang="fr-FR" b="1" dirty="0" smtClean="0">
                <a:solidFill>
                  <a:schemeClr val="accent1">
                    <a:lumMod val="60000"/>
                    <a:lumOff val="40000"/>
                  </a:schemeClr>
                </a:solidFill>
                <a:effectLst>
                  <a:outerShdw blurRad="38100" dist="38100" dir="2700000" algn="tl">
                    <a:srgbClr val="000000">
                      <a:alpha val="43137"/>
                    </a:srgbClr>
                  </a:outerShdw>
                </a:effectLst>
              </a:rPr>
              <a:t>Séfarade</a:t>
            </a:r>
            <a:r>
              <a:rPr lang="fr-FR" dirty="0" smtClean="0"/>
              <a:t> majoritaire autour de la Méditerranée . On appelle abusivement séfarades les orientaux venus d’Iran ou du </a:t>
            </a:r>
            <a:r>
              <a:rPr lang="fr-FR" dirty="0" err="1" smtClean="0"/>
              <a:t>Yemen</a:t>
            </a:r>
            <a:r>
              <a:rPr lang="fr-FR" dirty="0" smtClean="0"/>
              <a:t>. </a:t>
            </a:r>
          </a:p>
          <a:p>
            <a:r>
              <a:rPr lang="fr-FR" dirty="0" smtClean="0"/>
              <a:t>La religion est la même, mais la cuisine et la musique est très différente. Les grands maîtres, Rachi, Maïmonide, le Gaon de </a:t>
            </a:r>
            <a:r>
              <a:rPr lang="fr-FR" dirty="0" err="1" smtClean="0"/>
              <a:t>Vilna</a:t>
            </a:r>
            <a:r>
              <a:rPr lang="fr-FR" dirty="0" smtClean="0"/>
              <a:t>, le </a:t>
            </a:r>
            <a:r>
              <a:rPr lang="fr-FR" dirty="0" err="1" smtClean="0"/>
              <a:t>Maharal</a:t>
            </a:r>
            <a:r>
              <a:rPr lang="fr-FR" dirty="0" smtClean="0"/>
              <a:t> de Prague sont étudiés par tous.</a:t>
            </a:r>
            <a:endParaRPr lang="fr-FR" dirty="0"/>
          </a:p>
        </p:txBody>
      </p:sp>
      <p:sp>
        <p:nvSpPr>
          <p:cNvPr id="4" name="Espace réservé de la date 3"/>
          <p:cNvSpPr>
            <a:spLocks noGrp="1"/>
          </p:cNvSpPr>
          <p:nvPr>
            <p:ph type="dt" sz="half" idx="10"/>
          </p:nvPr>
        </p:nvSpPr>
        <p:spPr/>
        <p:txBody>
          <a:bodyPr/>
          <a:lstStyle/>
          <a:p>
            <a:fld id="{A1CAA28B-5AAA-4597-8A2F-6281CC0888B6}"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12</a:t>
            </a:fld>
            <a:endParaRPr lang="fr-FR"/>
          </a:p>
        </p:txBody>
      </p:sp>
      <p:pic>
        <p:nvPicPr>
          <p:cNvPr id="8" name="CHANTS ANDALOU JUDEO  MAROCAINS (1).mp3">
            <a:hlinkClick r:id="" action="ppaction://media"/>
          </p:cNvPr>
          <p:cNvPicPr>
            <a:picLocks noRot="1" noChangeAspect="1"/>
          </p:cNvPicPr>
          <p:nvPr>
            <a:audioFile r:link="rId1"/>
          </p:nvPr>
        </p:nvPicPr>
        <p:blipFill>
          <a:blip r:embed="rId3" cstate="print"/>
          <a:stretch>
            <a:fillRect/>
          </a:stretch>
        </p:blipFill>
        <p:spPr>
          <a:xfrm>
            <a:off x="5292080" y="486916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53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229600" cy="1143000"/>
          </a:xfrm>
        </p:spPr>
        <p:txBody>
          <a:bodyPr/>
          <a:lstStyle/>
          <a:p>
            <a:r>
              <a:rPr lang="fr-FR" dirty="0" smtClean="0"/>
              <a:t>Les juifs et Israël</a:t>
            </a:r>
            <a:endParaRPr lang="fr-FR" dirty="0"/>
          </a:p>
        </p:txBody>
      </p:sp>
      <p:sp>
        <p:nvSpPr>
          <p:cNvPr id="3" name="Espace réservé du contenu 2"/>
          <p:cNvSpPr>
            <a:spLocks noGrp="1"/>
          </p:cNvSpPr>
          <p:nvPr>
            <p:ph idx="1"/>
          </p:nvPr>
        </p:nvSpPr>
        <p:spPr>
          <a:xfrm>
            <a:off x="395536" y="1700808"/>
            <a:ext cx="8229600" cy="4733880"/>
          </a:xfrm>
        </p:spPr>
        <p:txBody>
          <a:bodyPr>
            <a:normAutofit fontScale="70000" lnSpcReduction="20000"/>
          </a:bodyPr>
          <a:lstStyle/>
          <a:p>
            <a:r>
              <a:rPr lang="fr-FR" dirty="0" smtClean="0"/>
              <a:t>Le </a:t>
            </a:r>
            <a:r>
              <a:rPr lang="fr-FR" sz="3200" b="1" dirty="0" smtClean="0">
                <a:solidFill>
                  <a:schemeClr val="accent1">
                    <a:lumMod val="60000"/>
                    <a:lumOff val="40000"/>
                  </a:schemeClr>
                </a:solidFill>
                <a:effectLst>
                  <a:outerShdw blurRad="38100" dist="38100" dir="2700000" algn="tl">
                    <a:srgbClr val="000000">
                      <a:alpha val="43137"/>
                    </a:srgbClr>
                  </a:outerShdw>
                </a:effectLst>
              </a:rPr>
              <a:t>sionisme</a:t>
            </a:r>
            <a:r>
              <a:rPr lang="fr-FR" dirty="0" smtClean="0"/>
              <a:t> est le mouvement national juif né au XIX </a:t>
            </a:r>
            <a:r>
              <a:rPr lang="fr-FR" dirty="0" err="1" smtClean="0"/>
              <a:t>ieme</a:t>
            </a:r>
            <a:r>
              <a:rPr lang="fr-FR" dirty="0" smtClean="0"/>
              <a:t> siècle comme d’autres mouvements comparables. </a:t>
            </a:r>
            <a:br>
              <a:rPr lang="fr-FR" dirty="0" smtClean="0"/>
            </a:br>
            <a:r>
              <a:rPr lang="fr-FR" dirty="0" smtClean="0"/>
              <a:t>Son but est de créer un foyer national juif sur la terre ancestral. Il n’a pas d’autres buts.</a:t>
            </a:r>
          </a:p>
          <a:p>
            <a:endParaRPr lang="fr-FR" dirty="0" smtClean="0"/>
          </a:p>
          <a:p>
            <a:r>
              <a:rPr lang="fr-FR" sz="2900" b="1" dirty="0" smtClean="0">
                <a:solidFill>
                  <a:schemeClr val="accent1">
                    <a:lumMod val="60000"/>
                    <a:lumOff val="40000"/>
                  </a:schemeClr>
                </a:solidFill>
                <a:effectLst>
                  <a:outerShdw blurRad="38100" dist="38100" dir="2700000" algn="tl">
                    <a:srgbClr val="000000">
                      <a:alpha val="43137"/>
                    </a:srgbClr>
                  </a:outerShdw>
                </a:effectLst>
              </a:rPr>
              <a:t>Aujourd’hui Israël attire toujours </a:t>
            </a:r>
            <a:r>
              <a:rPr lang="fr-FR" dirty="0" smtClean="0"/>
              <a:t>ashkénazes et séfarades .</a:t>
            </a:r>
          </a:p>
          <a:p>
            <a:r>
              <a:rPr lang="fr-FR" dirty="0" smtClean="0"/>
              <a:t>Plus de 40 % des juifs y habitent, et plus de  60 % des enfants y naissent. </a:t>
            </a:r>
            <a:br>
              <a:rPr lang="fr-FR" dirty="0" smtClean="0"/>
            </a:br>
            <a:r>
              <a:rPr lang="fr-FR" dirty="0" smtClean="0"/>
              <a:t>La jeunesse et le climat méditerranéen séduisent.</a:t>
            </a:r>
          </a:p>
          <a:p>
            <a:r>
              <a:rPr lang="fr-FR" dirty="0" smtClean="0"/>
              <a:t>Israël est souvent perçu par les juifs français comme un refuge potentiel en cas de danger, d’où la forte mobilisation quand le pays est menacé.</a:t>
            </a:r>
          </a:p>
          <a:p>
            <a:r>
              <a:rPr lang="fr-FR" dirty="0" smtClean="0"/>
              <a:t>Israël est le pays où il est facile de vivre en suivant tous les préceptes, d’où le départ de juifs religieux</a:t>
            </a:r>
          </a:p>
          <a:p>
            <a:r>
              <a:rPr lang="fr-FR" dirty="0" smtClean="0"/>
              <a:t>La religion juive est « sioniste » . On a coutume d’enterrer nos proches avec un sac de terre d’Israël.</a:t>
            </a:r>
          </a:p>
          <a:p>
            <a:r>
              <a:rPr lang="fr-FR" dirty="0" smtClean="0"/>
              <a:t>La torah interdit de déplacer un mort, et les concessions en France sont à durée très limitée d’où la volonté de se faire enterrer en Israël </a:t>
            </a:r>
            <a:br>
              <a:rPr lang="fr-FR" dirty="0" smtClean="0"/>
            </a:br>
            <a:endParaRPr lang="fr-FR" dirty="0" smtClean="0"/>
          </a:p>
          <a:p>
            <a:r>
              <a:rPr lang="fr-FR" sz="2900" b="1" dirty="0" smtClean="0">
                <a:solidFill>
                  <a:schemeClr val="accent1">
                    <a:lumMod val="60000"/>
                    <a:lumOff val="40000"/>
                  </a:schemeClr>
                </a:solidFill>
                <a:effectLst>
                  <a:outerShdw blurRad="38100" dist="38100" dir="2700000" algn="tl">
                    <a:srgbClr val="000000">
                      <a:alpha val="43137"/>
                    </a:srgbClr>
                  </a:outerShdw>
                </a:effectLst>
              </a:rPr>
              <a:t>Toutefois la plupart des juifs français ne sont pas religieux</a:t>
            </a:r>
            <a:r>
              <a:rPr lang="fr-FR" b="1" dirty="0" smtClean="0">
                <a:solidFill>
                  <a:schemeClr val="accent1">
                    <a:lumMod val="60000"/>
                    <a:lumOff val="40000"/>
                  </a:schemeClr>
                </a:solidFill>
                <a:effectLst>
                  <a:outerShdw blurRad="38100" dist="38100" dir="2700000" algn="tl">
                    <a:srgbClr val="000000">
                      <a:alpha val="43137"/>
                    </a:srgbClr>
                  </a:outerShdw>
                </a:effectLst>
              </a:rPr>
              <a:t>.</a:t>
            </a:r>
          </a:p>
        </p:txBody>
      </p:sp>
      <p:sp>
        <p:nvSpPr>
          <p:cNvPr id="4" name="Espace réservé de la date 3"/>
          <p:cNvSpPr>
            <a:spLocks noGrp="1"/>
          </p:cNvSpPr>
          <p:nvPr>
            <p:ph type="dt" sz="half" idx="10"/>
          </p:nvPr>
        </p:nvSpPr>
        <p:spPr/>
        <p:txBody>
          <a:bodyPr/>
          <a:lstStyle/>
          <a:p>
            <a:fld id="{30D0D649-DBFC-47A1-8DBA-061C3FBA2F46}"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32656"/>
            <a:ext cx="8229600" cy="1143000"/>
          </a:xfrm>
        </p:spPr>
        <p:txBody>
          <a:bodyPr/>
          <a:lstStyle/>
          <a:p>
            <a:r>
              <a:rPr lang="fr-FR" dirty="0" smtClean="0"/>
              <a:t>Appeler son Créateur </a:t>
            </a:r>
            <a:endParaRPr lang="fr-FR" dirty="0"/>
          </a:p>
        </p:txBody>
      </p:sp>
      <p:sp>
        <p:nvSpPr>
          <p:cNvPr id="3" name="Espace réservé du contenu 2"/>
          <p:cNvSpPr>
            <a:spLocks noGrp="1"/>
          </p:cNvSpPr>
          <p:nvPr>
            <p:ph idx="1"/>
          </p:nvPr>
        </p:nvSpPr>
        <p:spPr>
          <a:xfrm>
            <a:off x="0" y="1484784"/>
            <a:ext cx="9145016" cy="5733256"/>
          </a:xfrm>
          <a:ln>
            <a:solidFill>
              <a:schemeClr val="accent1"/>
            </a:solidFill>
          </a:ln>
        </p:spPr>
        <p:txBody>
          <a:bodyPr>
            <a:normAutofit fontScale="55000" lnSpcReduction="20000"/>
          </a:bodyPr>
          <a:lstStyle/>
          <a:p>
            <a:r>
              <a:rPr lang="fr-FR" dirty="0" smtClean="0"/>
              <a:t>Deux notions définissent Dieu pour un juif : </a:t>
            </a:r>
            <a:br>
              <a:rPr lang="fr-FR" dirty="0" smtClean="0"/>
            </a:br>
            <a:r>
              <a:rPr lang="fr-FR" dirty="0" smtClean="0"/>
              <a:t>1)  </a:t>
            </a:r>
            <a:r>
              <a:rPr lang="fr-FR" sz="3400" b="1" dirty="0" smtClean="0">
                <a:solidFill>
                  <a:schemeClr val="accent1">
                    <a:lumMod val="60000"/>
                    <a:lumOff val="40000"/>
                  </a:schemeClr>
                </a:solidFill>
                <a:effectLst>
                  <a:outerShdw blurRad="38100" dist="38100" dir="2700000" algn="tl">
                    <a:srgbClr val="000000">
                      <a:alpha val="43137"/>
                    </a:srgbClr>
                  </a:outerShdw>
                </a:effectLst>
              </a:rPr>
              <a:t>El</a:t>
            </a:r>
            <a:r>
              <a:rPr lang="fr-FR" b="1" dirty="0" smtClean="0"/>
              <a:t>  </a:t>
            </a:r>
            <a:r>
              <a:rPr lang="fr-FR" dirty="0" smtClean="0"/>
              <a:t>(Allah des musulmans) parfois El </a:t>
            </a:r>
            <a:r>
              <a:rPr lang="fr-FR" dirty="0" err="1" smtClean="0"/>
              <a:t>Chadaï</a:t>
            </a:r>
            <a:r>
              <a:rPr lang="fr-FR" dirty="0" smtClean="0"/>
              <a:t>, ou </a:t>
            </a:r>
            <a:r>
              <a:rPr lang="fr-FR" sz="3400" b="1" dirty="0" err="1" smtClean="0">
                <a:solidFill>
                  <a:schemeClr val="accent1">
                    <a:lumMod val="60000"/>
                    <a:lumOff val="40000"/>
                  </a:schemeClr>
                </a:solidFill>
                <a:effectLst>
                  <a:outerShdw blurRad="38100" dist="38100" dir="2700000" algn="tl">
                    <a:srgbClr val="000000">
                      <a:alpha val="43137"/>
                    </a:srgbClr>
                  </a:outerShdw>
                </a:effectLst>
              </a:rPr>
              <a:t>Elohim</a:t>
            </a:r>
            <a:r>
              <a:rPr lang="fr-FR" dirty="0" smtClean="0"/>
              <a:t> (au pluriel ) </a:t>
            </a:r>
            <a:br>
              <a:rPr lang="fr-FR" dirty="0" smtClean="0"/>
            </a:br>
            <a:r>
              <a:rPr lang="fr-FR" dirty="0" smtClean="0"/>
              <a:t>             le Dieu créateur inflexible . </a:t>
            </a:r>
            <a:r>
              <a:rPr lang="fr-FR" dirty="0" err="1" smtClean="0"/>
              <a:t>Emmanu</a:t>
            </a:r>
            <a:r>
              <a:rPr lang="fr-FR" dirty="0" smtClean="0"/>
              <a:t> El    </a:t>
            </a:r>
            <a:r>
              <a:rPr lang="fr-FR" dirty="0" err="1" smtClean="0"/>
              <a:t>Mich</a:t>
            </a:r>
            <a:r>
              <a:rPr lang="fr-FR" dirty="0" smtClean="0"/>
              <a:t> El    Dani El   </a:t>
            </a:r>
          </a:p>
          <a:p>
            <a:pPr>
              <a:buNone/>
            </a:pPr>
            <a:r>
              <a:rPr lang="fr-FR" dirty="0" smtClean="0"/>
              <a:t>      2) </a:t>
            </a:r>
            <a:r>
              <a:rPr lang="fr-FR" sz="2900" b="1" dirty="0" smtClean="0">
                <a:solidFill>
                  <a:schemeClr val="accent1">
                    <a:lumMod val="60000"/>
                    <a:lumOff val="40000"/>
                  </a:schemeClr>
                </a:solidFill>
                <a:effectLst>
                  <a:outerShdw blurRad="38100" dist="38100" dir="2700000" algn="tl">
                    <a:srgbClr val="000000">
                      <a:alpha val="43137"/>
                    </a:srgbClr>
                  </a:outerShdw>
                </a:effectLst>
              </a:rPr>
              <a:t>Adonaï</a:t>
            </a:r>
            <a:r>
              <a:rPr lang="fr-FR" sz="2900" dirty="0" smtClean="0">
                <a:effectLst>
                  <a:outerShdw blurRad="38100" dist="38100" dir="2700000" algn="tl">
                    <a:srgbClr val="000000">
                      <a:alpha val="43137"/>
                    </a:srgbClr>
                  </a:outerShdw>
                </a:effectLst>
              </a:rPr>
              <a:t>,  </a:t>
            </a:r>
            <a:r>
              <a:rPr lang="fr-FR" sz="2900" dirty="0" smtClean="0"/>
              <a:t>du mot « </a:t>
            </a:r>
            <a:r>
              <a:rPr lang="fr-FR" sz="2900" dirty="0" err="1" smtClean="0"/>
              <a:t>Adone</a:t>
            </a:r>
            <a:r>
              <a:rPr lang="fr-FR" dirty="0" smtClean="0"/>
              <a:t> » seigneur, traduit par l’Eternel, ou le Seigneur. </a:t>
            </a:r>
            <a:br>
              <a:rPr lang="fr-FR" dirty="0" smtClean="0"/>
            </a:br>
            <a:r>
              <a:rPr lang="fr-FR" dirty="0" smtClean="0"/>
              <a:t>              Exprime le Dieu attentif à nous, capable de clémence. </a:t>
            </a:r>
            <a:br>
              <a:rPr lang="fr-FR" dirty="0" smtClean="0"/>
            </a:br>
            <a:r>
              <a:rPr lang="fr-FR" dirty="0" smtClean="0"/>
              <a:t>              </a:t>
            </a:r>
            <a:r>
              <a:rPr lang="fr-FR" sz="2900" b="1" dirty="0" err="1" smtClean="0">
                <a:solidFill>
                  <a:schemeClr val="accent1">
                    <a:lumMod val="60000"/>
                    <a:lumOff val="40000"/>
                  </a:schemeClr>
                </a:solidFill>
                <a:effectLst>
                  <a:outerShdw blurRad="38100" dist="38100" dir="2700000" algn="tl">
                    <a:srgbClr val="000000">
                      <a:alpha val="43137"/>
                    </a:srgbClr>
                  </a:outerShdw>
                </a:effectLst>
              </a:rPr>
              <a:t>Hachem</a:t>
            </a:r>
            <a:r>
              <a:rPr lang="fr-FR" sz="2900" b="1" dirty="0" smtClean="0">
                <a:solidFill>
                  <a:schemeClr val="accent1">
                    <a:lumMod val="60000"/>
                    <a:lumOff val="40000"/>
                  </a:schemeClr>
                </a:solidFill>
                <a:effectLst>
                  <a:outerShdw blurRad="38100" dist="38100" dir="2700000" algn="tl">
                    <a:srgbClr val="000000">
                      <a:alpha val="43137"/>
                    </a:srgbClr>
                  </a:outerShdw>
                </a:effectLst>
              </a:rPr>
              <a:t> </a:t>
            </a:r>
            <a:r>
              <a:rPr lang="fr-FR" dirty="0" smtClean="0"/>
              <a:t>(Le Nom)  </a:t>
            </a:r>
            <a:br>
              <a:rPr lang="fr-FR" dirty="0" smtClean="0"/>
            </a:br>
            <a:r>
              <a:rPr lang="fr-FR" dirty="0" smtClean="0"/>
              <a:t>               Néologisme très utilisé par les croyants aujourd’hui dans un usage profane  </a:t>
            </a:r>
            <a:br>
              <a:rPr lang="fr-FR" dirty="0" smtClean="0"/>
            </a:br>
            <a:r>
              <a:rPr lang="fr-FR" dirty="0" smtClean="0"/>
              <a:t>               exemple :   </a:t>
            </a:r>
            <a:r>
              <a:rPr lang="fr-FR" dirty="0" err="1" smtClean="0"/>
              <a:t>Bizrat</a:t>
            </a:r>
            <a:r>
              <a:rPr lang="fr-FR" dirty="0" smtClean="0"/>
              <a:t> </a:t>
            </a:r>
            <a:r>
              <a:rPr lang="fr-FR" dirty="0" err="1" smtClean="0"/>
              <a:t>hachem</a:t>
            </a:r>
            <a:r>
              <a:rPr lang="fr-FR" dirty="0" smtClean="0"/>
              <a:t>.. Avec l’aide de Dieu  </a:t>
            </a:r>
            <a:br>
              <a:rPr lang="fr-FR" dirty="0" smtClean="0"/>
            </a:br>
            <a:r>
              <a:rPr lang="fr-FR" dirty="0" smtClean="0"/>
              <a:t>           </a:t>
            </a:r>
            <a:br>
              <a:rPr lang="fr-FR" dirty="0" smtClean="0"/>
            </a:br>
            <a:r>
              <a:rPr lang="fr-FR" dirty="0" smtClean="0"/>
              <a:t>           On l’écrit  par quatre </a:t>
            </a:r>
            <a:r>
              <a:rPr lang="fr-FR" dirty="0" smtClean="0">
                <a:solidFill>
                  <a:schemeClr val="accent1">
                    <a:lumMod val="60000"/>
                    <a:lumOff val="40000"/>
                  </a:schemeClr>
                </a:solidFill>
                <a:effectLst>
                  <a:outerShdw blurRad="38100" dist="38100" dir="2700000" algn="tl">
                    <a:srgbClr val="000000">
                      <a:alpha val="43137"/>
                    </a:srgbClr>
                  </a:outerShdw>
                </a:effectLst>
              </a:rPr>
              <a:t>lettre  Yod  Hé  </a:t>
            </a:r>
            <a:r>
              <a:rPr lang="fr-FR" dirty="0" err="1" smtClean="0">
                <a:solidFill>
                  <a:schemeClr val="accent1">
                    <a:lumMod val="60000"/>
                    <a:lumOff val="40000"/>
                  </a:schemeClr>
                </a:solidFill>
                <a:effectLst>
                  <a:outerShdw blurRad="38100" dist="38100" dir="2700000" algn="tl">
                    <a:srgbClr val="000000">
                      <a:alpha val="43137"/>
                    </a:srgbClr>
                  </a:outerShdw>
                </a:effectLst>
              </a:rPr>
              <a:t>Vav</a:t>
            </a:r>
            <a:r>
              <a:rPr lang="fr-FR" dirty="0" smtClean="0">
                <a:solidFill>
                  <a:schemeClr val="accent1">
                    <a:lumMod val="60000"/>
                    <a:lumOff val="40000"/>
                  </a:schemeClr>
                </a:solidFill>
                <a:effectLst>
                  <a:outerShdw blurRad="38100" dist="38100" dir="2700000" algn="tl">
                    <a:srgbClr val="000000">
                      <a:alpha val="43137"/>
                    </a:srgbClr>
                  </a:outerShdw>
                </a:effectLst>
              </a:rPr>
              <a:t>  Hé</a:t>
            </a:r>
            <a:r>
              <a:rPr lang="he-IL" dirty="0" smtClean="0">
                <a:solidFill>
                  <a:schemeClr val="accent1">
                    <a:lumMod val="60000"/>
                    <a:lumOff val="40000"/>
                  </a:schemeClr>
                </a:solidFill>
                <a:effectLst>
                  <a:outerShdw blurRad="38100" dist="38100" dir="2700000" algn="tl">
                    <a:srgbClr val="000000">
                      <a:alpha val="43137"/>
                    </a:srgbClr>
                  </a:outerShdw>
                </a:effectLst>
              </a:rPr>
              <a:t>     </a:t>
            </a:r>
            <a:r>
              <a:rPr lang="fr-FR" dirty="0" smtClean="0">
                <a:solidFill>
                  <a:schemeClr val="accent1">
                    <a:lumMod val="60000"/>
                    <a:lumOff val="40000"/>
                  </a:schemeClr>
                </a:solidFill>
                <a:effectLst>
                  <a:outerShdw blurRad="38100" dist="38100" dir="2700000" algn="tl">
                    <a:srgbClr val="000000">
                      <a:alpha val="43137"/>
                    </a:srgbClr>
                  </a:outerShdw>
                </a:effectLst>
              </a:rPr>
              <a:t>  </a:t>
            </a:r>
            <a:r>
              <a:rPr lang="he-IL" sz="4000" dirty="0" smtClean="0">
                <a:solidFill>
                  <a:schemeClr val="accent1">
                    <a:lumMod val="60000"/>
                    <a:lumOff val="40000"/>
                  </a:schemeClr>
                </a:solidFill>
                <a:effectLst>
                  <a:outerShdw blurRad="38100" dist="38100" dir="2700000" algn="tl">
                    <a:srgbClr val="000000">
                      <a:alpha val="43137"/>
                    </a:srgbClr>
                  </a:outerShdw>
                </a:effectLst>
              </a:rPr>
              <a:t>י ה ו ה </a:t>
            </a:r>
            <a:endParaRPr lang="fr-FR" sz="4000" dirty="0" smtClean="0">
              <a:solidFill>
                <a:schemeClr val="accent1">
                  <a:lumMod val="60000"/>
                  <a:lumOff val="40000"/>
                </a:schemeClr>
              </a:solidFill>
              <a:effectLst>
                <a:outerShdw blurRad="38100" dist="38100" dir="2700000" algn="tl">
                  <a:srgbClr val="000000">
                    <a:alpha val="43137"/>
                  </a:srgbClr>
                </a:outerShdw>
              </a:effectLst>
            </a:endParaRPr>
          </a:p>
          <a:p>
            <a:pPr>
              <a:buNone/>
            </a:pPr>
            <a:r>
              <a:rPr lang="fr-FR" sz="2400" dirty="0" smtClean="0"/>
              <a:t>                 Certains  ont lu  « Yahvé »  ou « </a:t>
            </a:r>
            <a:r>
              <a:rPr lang="fr-FR" sz="2400" dirty="0" err="1" smtClean="0"/>
              <a:t>Jéhova</a:t>
            </a:r>
            <a:r>
              <a:rPr lang="fr-FR" sz="2400" dirty="0" smtClean="0"/>
              <a:t> »  ces deux appellations ne sont jamais juives.</a:t>
            </a:r>
          </a:p>
          <a:p>
            <a:pPr>
              <a:buNone/>
            </a:pPr>
            <a:endParaRPr lang="fr-FR" sz="2400" dirty="0" smtClean="0"/>
          </a:p>
          <a:p>
            <a:pPr>
              <a:buNone/>
            </a:pPr>
            <a:r>
              <a:rPr lang="fr-FR" sz="2400" dirty="0" smtClean="0"/>
              <a:t>         Par exemple, la torah écrit </a:t>
            </a:r>
            <a:r>
              <a:rPr lang="fr-FR" b="1" dirty="0" smtClean="0">
                <a:solidFill>
                  <a:schemeClr val="accent1">
                    <a:lumMod val="60000"/>
                    <a:lumOff val="40000"/>
                  </a:schemeClr>
                </a:solidFill>
              </a:rPr>
              <a:t>«  Noé était un homme juste dans sa génération, il se conduisait selon Dieu …   Noé a trouvé grâce aux yeux du Seigneur.   </a:t>
            </a:r>
            <a:r>
              <a:rPr lang="fr-FR" dirty="0" smtClean="0"/>
              <a:t>»</a:t>
            </a:r>
          </a:p>
          <a:p>
            <a:pPr>
              <a:buNone/>
            </a:pPr>
            <a:r>
              <a:rPr lang="fr-FR" sz="2400" dirty="0" smtClean="0"/>
              <a:t>          La lettre Aleph  </a:t>
            </a:r>
            <a:r>
              <a:rPr lang="he-IL" sz="2400" dirty="0" smtClean="0"/>
              <a:t>א </a:t>
            </a:r>
            <a:r>
              <a:rPr lang="fr-FR" sz="2400" dirty="0" smtClean="0"/>
              <a:t>    </a:t>
            </a:r>
            <a:r>
              <a:rPr lang="he-IL" sz="2400" dirty="0" smtClean="0"/>
              <a:t>אלפ  </a:t>
            </a:r>
            <a:r>
              <a:rPr lang="fr-FR" sz="2400" dirty="0" smtClean="0"/>
              <a:t>  symbolise Dieu   valeur :  1  111   et la torah commence par B   </a:t>
            </a:r>
            <a:br>
              <a:rPr lang="fr-FR" sz="2400" dirty="0" smtClean="0"/>
            </a:br>
            <a:endParaRPr lang="fr-FR" sz="2400" dirty="0" smtClean="0"/>
          </a:p>
          <a:p>
            <a:pPr>
              <a:buNone/>
            </a:pPr>
            <a:r>
              <a:rPr lang="fr-FR" sz="3400" dirty="0" smtClean="0"/>
              <a:t> </a:t>
            </a:r>
            <a:r>
              <a:rPr lang="fr-FR" sz="3200" b="1" dirty="0" smtClean="0">
                <a:solidFill>
                  <a:schemeClr val="accent1">
                    <a:lumMod val="60000"/>
                    <a:lumOff val="40000"/>
                  </a:schemeClr>
                </a:solidFill>
                <a:effectLst>
                  <a:outerShdw blurRad="38100" dist="38100" dir="2700000" algn="tl">
                    <a:srgbClr val="000000">
                      <a:alpha val="43137"/>
                    </a:srgbClr>
                  </a:outerShdw>
                </a:effectLst>
              </a:rPr>
              <a:t>Proclamation de foi du judaïsme </a:t>
            </a:r>
            <a:br>
              <a:rPr lang="fr-FR" sz="3200" b="1" dirty="0" smtClean="0">
                <a:solidFill>
                  <a:schemeClr val="accent1">
                    <a:lumMod val="60000"/>
                    <a:lumOff val="40000"/>
                  </a:schemeClr>
                </a:solidFill>
                <a:effectLst>
                  <a:outerShdw blurRad="38100" dist="38100" dir="2700000" algn="tl">
                    <a:srgbClr val="000000">
                      <a:alpha val="43137"/>
                    </a:srgbClr>
                  </a:outerShdw>
                </a:effectLst>
              </a:rPr>
            </a:br>
            <a:r>
              <a:rPr lang="fr-FR" sz="3100" dirty="0" smtClean="0"/>
              <a:t/>
            </a:r>
            <a:br>
              <a:rPr lang="fr-FR" sz="3100" dirty="0" smtClean="0"/>
            </a:br>
            <a:r>
              <a:rPr lang="fr-FR" sz="3100" dirty="0" smtClean="0"/>
              <a:t>  </a:t>
            </a:r>
            <a:r>
              <a:rPr lang="fr-FR" sz="3100" dirty="0" err="1" smtClean="0"/>
              <a:t>Chema</a:t>
            </a:r>
            <a:r>
              <a:rPr lang="fr-FR" sz="3100" dirty="0" smtClean="0"/>
              <a:t> Israël,    Adonaï               </a:t>
            </a:r>
            <a:r>
              <a:rPr lang="fr-FR" sz="3100" dirty="0" err="1" smtClean="0"/>
              <a:t>Elohénou</a:t>
            </a:r>
            <a:r>
              <a:rPr lang="fr-FR" sz="3100" dirty="0" smtClean="0"/>
              <a:t>,             Adonaï </a:t>
            </a:r>
            <a:r>
              <a:rPr lang="fr-FR" sz="3100" dirty="0" err="1" smtClean="0"/>
              <a:t>Ekhad</a:t>
            </a:r>
            <a:r>
              <a:rPr lang="fr-FR" sz="3100" dirty="0" smtClean="0"/>
              <a:t>  </a:t>
            </a:r>
            <a:br>
              <a:rPr lang="fr-FR" sz="3100" dirty="0" smtClean="0"/>
            </a:br>
            <a:r>
              <a:rPr lang="fr-FR" sz="3100" dirty="0" smtClean="0"/>
              <a:t>   Écoute Israël, </a:t>
            </a:r>
            <a:r>
              <a:rPr lang="fr-FR" sz="3100" dirty="0" err="1" smtClean="0"/>
              <a:t>MonSeigneur</a:t>
            </a:r>
            <a:r>
              <a:rPr lang="fr-FR" sz="3100" dirty="0" smtClean="0"/>
              <a:t> (est) Notre Dieu, </a:t>
            </a:r>
            <a:r>
              <a:rPr lang="fr-FR" sz="3100" dirty="0" err="1" smtClean="0"/>
              <a:t>MonSeigneur</a:t>
            </a:r>
            <a:r>
              <a:rPr lang="fr-FR" sz="3100" dirty="0" smtClean="0"/>
              <a:t> est Un</a:t>
            </a:r>
          </a:p>
          <a:p>
            <a:pPr>
              <a:buNone/>
            </a:pPr>
            <a:r>
              <a:rPr lang="fr-FR" sz="3400" dirty="0" smtClean="0"/>
              <a:t>      Adonaï           Hou         </a:t>
            </a:r>
            <a:r>
              <a:rPr lang="fr-FR" sz="3400" dirty="0" err="1" smtClean="0"/>
              <a:t>HaHélohim</a:t>
            </a:r>
            <a:r>
              <a:rPr lang="fr-FR" sz="3400" dirty="0" smtClean="0"/>
              <a:t>   </a:t>
            </a:r>
            <a:br>
              <a:rPr lang="fr-FR" sz="3400" dirty="0" smtClean="0"/>
            </a:br>
            <a:r>
              <a:rPr lang="fr-FR" sz="3400" dirty="0" smtClean="0"/>
              <a:t>  </a:t>
            </a:r>
            <a:r>
              <a:rPr lang="fr-FR" sz="3100" dirty="0" err="1" smtClean="0"/>
              <a:t>MonSeigneur</a:t>
            </a:r>
            <a:r>
              <a:rPr lang="fr-FR" sz="3100" dirty="0" smtClean="0"/>
              <a:t>   Lui est      Le  Dieu  </a:t>
            </a:r>
            <a:br>
              <a:rPr lang="fr-FR" sz="3100" dirty="0" smtClean="0"/>
            </a:br>
            <a:r>
              <a:rPr lang="fr-FR" sz="3100" dirty="0" smtClean="0"/>
              <a:t>  (</a:t>
            </a:r>
            <a:r>
              <a:rPr lang="fr-FR" sz="2900" dirty="0" smtClean="0"/>
              <a:t>Le Nom glorieux de son règne éternel est source de bénédictions</a:t>
            </a:r>
            <a:r>
              <a:rPr lang="fr-FR" sz="3100" dirty="0" smtClean="0"/>
              <a:t>)</a:t>
            </a:r>
          </a:p>
          <a:p>
            <a:pPr>
              <a:buNone/>
            </a:pPr>
            <a:endParaRPr lang="fr-FR" sz="2400" dirty="0" smtClean="0"/>
          </a:p>
          <a:p>
            <a:pPr>
              <a:buNone/>
            </a:pPr>
            <a:endParaRPr lang="fr-FR" sz="2400" dirty="0" smtClean="0"/>
          </a:p>
          <a:p>
            <a:pPr>
              <a:buNone/>
            </a:pPr>
            <a:r>
              <a:rPr lang="fr-FR" sz="2400" dirty="0" smtClean="0"/>
              <a:t> </a:t>
            </a:r>
            <a:endParaRPr lang="fr-FR" sz="2400" dirty="0"/>
          </a:p>
        </p:txBody>
      </p:sp>
      <p:sp>
        <p:nvSpPr>
          <p:cNvPr id="4" name="Espace réservé de la date 3"/>
          <p:cNvSpPr>
            <a:spLocks noGrp="1"/>
          </p:cNvSpPr>
          <p:nvPr>
            <p:ph type="dt" sz="half" idx="10"/>
          </p:nvPr>
        </p:nvSpPr>
        <p:spPr/>
        <p:txBody>
          <a:bodyPr/>
          <a:lstStyle/>
          <a:p>
            <a:fld id="{C8EB197C-31B6-4E87-86F9-9E84057B9710}"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332656"/>
            <a:ext cx="6264696" cy="1143000"/>
          </a:xfrm>
        </p:spPr>
        <p:txBody>
          <a:bodyPr/>
          <a:lstStyle/>
          <a:p>
            <a:r>
              <a:rPr lang="fr-FR" dirty="0" smtClean="0"/>
              <a:t>Le </a:t>
            </a:r>
            <a:r>
              <a:rPr lang="fr-FR" dirty="0" err="1" smtClean="0"/>
              <a:t>Chema</a:t>
            </a:r>
            <a:r>
              <a:rPr lang="fr-FR" dirty="0" smtClean="0"/>
              <a:t>     </a:t>
            </a:r>
            <a:r>
              <a:rPr lang="fr-FR" sz="2800" dirty="0" err="1" smtClean="0"/>
              <a:t>deut</a:t>
            </a:r>
            <a:r>
              <a:rPr lang="fr-FR" sz="2800" dirty="0" smtClean="0"/>
              <a:t> 6-4 </a:t>
            </a:r>
            <a:endParaRPr lang="fr-FR" sz="2800" dirty="0"/>
          </a:p>
        </p:txBody>
      </p:sp>
      <p:pic>
        <p:nvPicPr>
          <p:cNvPr id="6" name="Espace réservé du contenu 5" descr="IMG_1888.JPG"/>
          <p:cNvPicPr>
            <a:picLocks noGrp="1" noChangeAspect="1"/>
          </p:cNvPicPr>
          <p:nvPr>
            <p:ph idx="1"/>
          </p:nvPr>
        </p:nvPicPr>
        <p:blipFill>
          <a:blip r:embed="rId2" cstate="print"/>
          <a:stretch>
            <a:fillRect/>
          </a:stretch>
        </p:blipFill>
        <p:spPr>
          <a:xfrm rot="10800000">
            <a:off x="539552" y="1556792"/>
            <a:ext cx="3673656" cy="2743904"/>
          </a:xfrm>
        </p:spPr>
      </p:pic>
      <p:sp>
        <p:nvSpPr>
          <p:cNvPr id="7" name="Espace réservé de la date 6"/>
          <p:cNvSpPr>
            <a:spLocks noGrp="1"/>
          </p:cNvSpPr>
          <p:nvPr>
            <p:ph type="dt" sz="half" idx="10"/>
          </p:nvPr>
        </p:nvSpPr>
        <p:spPr/>
        <p:txBody>
          <a:bodyPr/>
          <a:lstStyle/>
          <a:p>
            <a:fld id="{C6A4EFC0-0FC4-4F7B-917A-3D0ACC491207}" type="datetime1">
              <a:rPr lang="fr-FR" smtClean="0"/>
              <a:pPr/>
              <a:t>22/01/2018</a:t>
            </a:fld>
            <a:endParaRPr lang="fr-FR"/>
          </a:p>
        </p:txBody>
      </p:sp>
      <p:sp>
        <p:nvSpPr>
          <p:cNvPr id="9" name="Espace réservé du numéro de diapositive 8"/>
          <p:cNvSpPr>
            <a:spLocks noGrp="1"/>
          </p:cNvSpPr>
          <p:nvPr>
            <p:ph type="sldNum" sz="quarter" idx="12"/>
          </p:nvPr>
        </p:nvSpPr>
        <p:spPr/>
        <p:txBody>
          <a:bodyPr/>
          <a:lstStyle/>
          <a:p>
            <a:fld id="{0775E181-95AF-4004-91B5-A9B6130FC958}" type="slidenum">
              <a:rPr lang="fr-FR" smtClean="0"/>
              <a:pPr/>
              <a:t>15</a:t>
            </a:fld>
            <a:endParaRPr lang="fr-FR"/>
          </a:p>
        </p:txBody>
      </p:sp>
      <p:pic>
        <p:nvPicPr>
          <p:cNvPr id="1026" name="Picture 2" descr="http://media.aish.com/images/shema_yisrael450x220.gif"/>
          <p:cNvPicPr>
            <a:picLocks noChangeAspect="1" noChangeArrowheads="1"/>
          </p:cNvPicPr>
          <p:nvPr/>
        </p:nvPicPr>
        <p:blipFill>
          <a:blip r:embed="rId3" cstate="print"/>
          <a:srcRect/>
          <a:stretch>
            <a:fillRect/>
          </a:stretch>
        </p:blipFill>
        <p:spPr bwMode="auto">
          <a:xfrm>
            <a:off x="4355976" y="1772816"/>
            <a:ext cx="4286250" cy="2095501"/>
          </a:xfrm>
          <a:prstGeom prst="rect">
            <a:avLst/>
          </a:prstGeom>
          <a:noFill/>
        </p:spPr>
      </p:pic>
      <p:sp>
        <p:nvSpPr>
          <p:cNvPr id="8" name="ZoneTexte 7"/>
          <p:cNvSpPr txBox="1"/>
          <p:nvPr/>
        </p:nvSpPr>
        <p:spPr>
          <a:xfrm>
            <a:off x="611560" y="4509120"/>
            <a:ext cx="7992888" cy="2277547"/>
          </a:xfrm>
          <a:prstGeom prst="rect">
            <a:avLst/>
          </a:prstGeom>
          <a:noFill/>
        </p:spPr>
        <p:txBody>
          <a:bodyPr wrap="square" rtlCol="0">
            <a:spAutoFit/>
          </a:bodyPr>
          <a:lstStyle/>
          <a:p>
            <a:r>
              <a:rPr lang="fr-FR" dirty="0"/>
              <a:t>É</a:t>
            </a:r>
            <a:r>
              <a:rPr lang="fr-FR" dirty="0" smtClean="0"/>
              <a:t>coute Israël,  </a:t>
            </a:r>
            <a:r>
              <a:rPr lang="fr-FR" dirty="0" err="1" smtClean="0"/>
              <a:t>Hachem</a:t>
            </a:r>
            <a:r>
              <a:rPr lang="fr-FR" dirty="0" smtClean="0"/>
              <a:t> (est) notre Dieu,  </a:t>
            </a:r>
            <a:r>
              <a:rPr lang="fr-FR" dirty="0" err="1" smtClean="0"/>
              <a:t>Hachem</a:t>
            </a:r>
            <a:r>
              <a:rPr lang="fr-FR" dirty="0" smtClean="0"/>
              <a:t> est Un</a:t>
            </a:r>
          </a:p>
          <a:p>
            <a:r>
              <a:rPr lang="fr-FR" dirty="0" smtClean="0"/>
              <a:t>         * Fais attention  -  </a:t>
            </a:r>
            <a:r>
              <a:rPr lang="fr-FR" dirty="0" err="1" smtClean="0"/>
              <a:t>Chema</a:t>
            </a:r>
            <a:r>
              <a:rPr lang="fr-FR" dirty="0" smtClean="0"/>
              <a:t>  -  Trois (en araméen)  Synagogue de </a:t>
            </a:r>
            <a:r>
              <a:rPr lang="fr-FR" dirty="0" err="1" smtClean="0"/>
              <a:t>Telc</a:t>
            </a:r>
            <a:endParaRPr lang="fr-FR" dirty="0" smtClean="0"/>
          </a:p>
          <a:p>
            <a:r>
              <a:rPr lang="fr-FR" dirty="0" smtClean="0"/>
              <a:t>            (Il faut réciter ce texte, le matin, le soir, et avant de s’endormir)  </a:t>
            </a:r>
          </a:p>
          <a:p>
            <a:r>
              <a:rPr lang="fr-FR" dirty="0"/>
              <a:t> </a:t>
            </a:r>
            <a:r>
              <a:rPr lang="fr-FR" dirty="0" smtClean="0"/>
              <a:t>        * Deux lettres en grand :  </a:t>
            </a:r>
            <a:r>
              <a:rPr lang="he-IL" sz="2800" dirty="0" smtClean="0">
                <a:latin typeface="Adobe Hebrew" pitchFamily="18" charset="-79"/>
                <a:cs typeface="Adobe Hebrew" pitchFamily="18" charset="-79"/>
              </a:rPr>
              <a:t>ע  ד </a:t>
            </a:r>
            <a:r>
              <a:rPr lang="fr-FR" sz="2800" dirty="0" smtClean="0">
                <a:latin typeface="Adobe Hebrew" pitchFamily="18" charset="-79"/>
                <a:cs typeface="Adobe Hebrew" pitchFamily="18" charset="-79"/>
              </a:rPr>
              <a:t>   </a:t>
            </a:r>
            <a:r>
              <a:rPr lang="fr-FR" sz="2000" dirty="0" smtClean="0">
                <a:cs typeface="Adobe Hebrew" pitchFamily="18" charset="-79"/>
              </a:rPr>
              <a:t>Ce qui veut dire Témoins</a:t>
            </a:r>
          </a:p>
          <a:p>
            <a:r>
              <a:rPr lang="fr-FR" sz="2000" dirty="0">
                <a:cs typeface="Adobe Hebrew" pitchFamily="18" charset="-79"/>
              </a:rPr>
              <a:t> </a:t>
            </a:r>
            <a:r>
              <a:rPr lang="fr-FR" sz="2000" dirty="0" smtClean="0">
                <a:cs typeface="Adobe Hebrew" pitchFamily="18" charset="-79"/>
              </a:rPr>
              <a:t>       * La dualité est une  !   Encore un mystère ?   ?   </a:t>
            </a:r>
          </a:p>
          <a:p>
            <a:r>
              <a:rPr lang="fr-FR" sz="2000" dirty="0">
                <a:cs typeface="Adobe Hebrew" pitchFamily="18" charset="-79"/>
              </a:rPr>
              <a:t> </a:t>
            </a:r>
            <a:r>
              <a:rPr lang="fr-FR" sz="2000" dirty="0" smtClean="0">
                <a:cs typeface="Adobe Hebrew" pitchFamily="18" charset="-79"/>
              </a:rPr>
              <a:t>       * Qui est Israël ?   Qui écoute qui  ?     </a:t>
            </a:r>
          </a:p>
          <a:p>
            <a:endParaRPr lang="fr-FR" sz="2000" dirty="0">
              <a:cs typeface="Adobe Hebrew" pitchFamily="18"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0"/>
            <a:ext cx="8229600" cy="1143000"/>
          </a:xfrm>
        </p:spPr>
        <p:txBody>
          <a:bodyPr/>
          <a:lstStyle/>
          <a:p>
            <a:r>
              <a:rPr lang="fr-FR" dirty="0" smtClean="0"/>
              <a:t>Talith et </a:t>
            </a:r>
            <a:r>
              <a:rPr lang="fr-FR" dirty="0" err="1" smtClean="0"/>
              <a:t>Tefilines</a:t>
            </a:r>
            <a:endParaRPr lang="fr-FR" dirty="0"/>
          </a:p>
        </p:txBody>
      </p:sp>
      <p:sp>
        <p:nvSpPr>
          <p:cNvPr id="3" name="Espace réservé du contenu 2"/>
          <p:cNvSpPr>
            <a:spLocks noGrp="1"/>
          </p:cNvSpPr>
          <p:nvPr>
            <p:ph idx="1"/>
          </p:nvPr>
        </p:nvSpPr>
        <p:spPr>
          <a:xfrm>
            <a:off x="5220072" y="1196752"/>
            <a:ext cx="3744416" cy="2880320"/>
          </a:xfrm>
        </p:spPr>
        <p:txBody>
          <a:bodyPr>
            <a:normAutofit fontScale="92500" lnSpcReduction="10000"/>
          </a:bodyPr>
          <a:lstStyle/>
          <a:p>
            <a:r>
              <a:rPr lang="fr-FR" sz="2400" dirty="0" smtClean="0"/>
              <a:t>Application du texte</a:t>
            </a:r>
          </a:p>
          <a:p>
            <a:r>
              <a:rPr lang="fr-FR" sz="2400" dirty="0" smtClean="0"/>
              <a:t>Les </a:t>
            </a:r>
            <a:r>
              <a:rPr lang="fr-FR" sz="2400" dirty="0" err="1" smtClean="0"/>
              <a:t>tefilines</a:t>
            </a:r>
            <a:r>
              <a:rPr lang="fr-FR" sz="2400" dirty="0" smtClean="0"/>
              <a:t> sont des boites noires où est rangé le texte du « </a:t>
            </a:r>
            <a:r>
              <a:rPr lang="fr-FR" sz="2400" dirty="0" err="1" smtClean="0"/>
              <a:t>chema</a:t>
            </a:r>
            <a:r>
              <a:rPr lang="fr-FR" sz="2400" dirty="0" smtClean="0"/>
              <a:t> » avec des lanières qui sont porté au bras et sur le front.</a:t>
            </a:r>
          </a:p>
          <a:p>
            <a:r>
              <a:rPr lang="fr-FR" sz="2400" dirty="0" smtClean="0"/>
              <a:t>Sur les portes, il y a les </a:t>
            </a:r>
            <a:r>
              <a:rPr lang="fr-FR" sz="2400" dirty="0" err="1" smtClean="0"/>
              <a:t>mezouzas</a:t>
            </a:r>
            <a:endParaRPr lang="fr-FR" sz="2400" dirty="0" smtClean="0"/>
          </a:p>
          <a:p>
            <a:endParaRPr lang="fr-FR" sz="2400" dirty="0"/>
          </a:p>
        </p:txBody>
      </p:sp>
      <p:sp>
        <p:nvSpPr>
          <p:cNvPr id="6" name="Espace réservé de la date 5"/>
          <p:cNvSpPr>
            <a:spLocks noGrp="1"/>
          </p:cNvSpPr>
          <p:nvPr>
            <p:ph type="dt" sz="half" idx="10"/>
          </p:nvPr>
        </p:nvSpPr>
        <p:spPr/>
        <p:txBody>
          <a:bodyPr/>
          <a:lstStyle/>
          <a:p>
            <a:fld id="{2C7FEE65-CA95-483B-B3CE-F3A9756B9020}" type="datetime1">
              <a:rPr lang="fr-FR" smtClean="0"/>
              <a:pPr/>
              <a:t>22/01/2018</a:t>
            </a:fld>
            <a:endParaRPr lang="fr-FR"/>
          </a:p>
        </p:txBody>
      </p:sp>
      <p:sp>
        <p:nvSpPr>
          <p:cNvPr id="7" name="Espace réservé du numéro de diapositive 6"/>
          <p:cNvSpPr>
            <a:spLocks noGrp="1"/>
          </p:cNvSpPr>
          <p:nvPr>
            <p:ph type="sldNum" sz="quarter" idx="12"/>
          </p:nvPr>
        </p:nvSpPr>
        <p:spPr/>
        <p:txBody>
          <a:bodyPr/>
          <a:lstStyle/>
          <a:p>
            <a:fld id="{0775E181-95AF-4004-91B5-A9B6130FC958}" type="slidenum">
              <a:rPr lang="fr-FR" smtClean="0"/>
              <a:pPr/>
              <a:t>16</a:t>
            </a:fld>
            <a:endParaRPr lang="fr-FR"/>
          </a:p>
        </p:txBody>
      </p:sp>
      <p:pic>
        <p:nvPicPr>
          <p:cNvPr id="2050" name="Picture 2"/>
          <p:cNvPicPr>
            <a:picLocks noChangeAspect="1" noChangeArrowheads="1"/>
          </p:cNvPicPr>
          <p:nvPr/>
        </p:nvPicPr>
        <p:blipFill>
          <a:blip r:embed="rId2" cstate="print"/>
          <a:srcRect/>
          <a:stretch>
            <a:fillRect/>
          </a:stretch>
        </p:blipFill>
        <p:spPr bwMode="auto">
          <a:xfrm>
            <a:off x="683568" y="1052736"/>
            <a:ext cx="4392488" cy="2770778"/>
          </a:xfrm>
          <a:prstGeom prst="rect">
            <a:avLst/>
          </a:prstGeom>
          <a:noFill/>
          <a:ln w="9525">
            <a:noFill/>
            <a:miter lim="800000"/>
            <a:headEnd/>
            <a:tailEnd/>
          </a:ln>
        </p:spPr>
      </p:pic>
      <p:sp>
        <p:nvSpPr>
          <p:cNvPr id="5" name="ZoneTexte 4"/>
          <p:cNvSpPr txBox="1"/>
          <p:nvPr/>
        </p:nvSpPr>
        <p:spPr>
          <a:xfrm>
            <a:off x="323528" y="4005064"/>
            <a:ext cx="8424936" cy="2954655"/>
          </a:xfrm>
          <a:prstGeom prst="rect">
            <a:avLst/>
          </a:prstGeom>
          <a:noFill/>
        </p:spPr>
        <p:txBody>
          <a:bodyPr wrap="square" rtlCol="0">
            <a:spAutoFit/>
          </a:bodyPr>
          <a:lstStyle/>
          <a:p>
            <a:r>
              <a:rPr lang="fr-FR" sz="2400" dirty="0" smtClean="0"/>
              <a:t>Le talith ou châle de prière est aussi prescrit dans le « </a:t>
            </a:r>
            <a:r>
              <a:rPr lang="fr-FR" sz="2400" dirty="0" err="1" smtClean="0"/>
              <a:t>chema</a:t>
            </a:r>
            <a:r>
              <a:rPr lang="fr-FR" sz="2400" dirty="0" smtClean="0"/>
              <a:t> »   il accompagne les hommes depuis leur </a:t>
            </a:r>
            <a:r>
              <a:rPr lang="fr-FR" sz="2400" dirty="0" err="1" smtClean="0"/>
              <a:t>bar-mitzva</a:t>
            </a:r>
            <a:r>
              <a:rPr lang="fr-FR" sz="2400" dirty="0" smtClean="0"/>
              <a:t> (majorité religieuse à 13 ans)  jusque dans la tombe. </a:t>
            </a:r>
          </a:p>
          <a:p>
            <a:r>
              <a:rPr lang="fr-FR" sz="2400" dirty="0" smtClean="0"/>
              <a:t>On met talith </a:t>
            </a:r>
            <a:r>
              <a:rPr lang="fr-FR" sz="2400" dirty="0" err="1" smtClean="0"/>
              <a:t>tefiline</a:t>
            </a:r>
            <a:r>
              <a:rPr lang="fr-FR" sz="2400" dirty="0" smtClean="0"/>
              <a:t> pour la prière du matin dans une tenue correcte. A l’hôpital, la porte des WC doit être fermée, il ne doit pas y avoir d’urinoir dans la chambre. </a:t>
            </a:r>
            <a:br>
              <a:rPr lang="fr-FR" sz="2400" dirty="0" smtClean="0"/>
            </a:br>
            <a:endParaRPr lang="fr-FR" sz="2400" dirty="0" smtClean="0"/>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229600" cy="1143000"/>
          </a:xfrm>
        </p:spPr>
        <p:txBody>
          <a:bodyPr>
            <a:normAutofit/>
          </a:bodyPr>
          <a:lstStyle/>
          <a:p>
            <a:pPr algn="ctr"/>
            <a:r>
              <a:rPr lang="fr-FR" dirty="0" smtClean="0"/>
              <a:t>La vie de couple </a:t>
            </a:r>
            <a:endParaRPr lang="fr-FR" dirty="0"/>
          </a:p>
        </p:txBody>
      </p:sp>
      <p:sp>
        <p:nvSpPr>
          <p:cNvPr id="3" name="Espace réservé du contenu 2"/>
          <p:cNvSpPr>
            <a:spLocks noGrp="1"/>
          </p:cNvSpPr>
          <p:nvPr>
            <p:ph idx="1"/>
          </p:nvPr>
        </p:nvSpPr>
        <p:spPr>
          <a:xfrm>
            <a:off x="457200" y="1484784"/>
            <a:ext cx="8435280" cy="2448272"/>
          </a:xfrm>
        </p:spPr>
        <p:txBody>
          <a:bodyPr>
            <a:normAutofit lnSpcReduction="10000"/>
          </a:bodyPr>
          <a:lstStyle/>
          <a:p>
            <a:r>
              <a:rPr lang="fr-FR" sz="2000" dirty="0" smtClean="0"/>
              <a:t>Le mariage juif est monogame, dès la genèse on précise que l’homme choisit sa femme, mais la polygamie a résisté longtemps surtout en terre d’islam. En France il est soumis au code civil.</a:t>
            </a:r>
          </a:p>
          <a:p>
            <a:r>
              <a:rPr lang="fr-FR" sz="2000" dirty="0" smtClean="0"/>
              <a:t>L’homme s’engage à bien traiter sa femme et remet un acte de mariage (</a:t>
            </a:r>
            <a:r>
              <a:rPr lang="fr-FR" sz="2000" b="1" dirty="0" err="1" smtClean="0">
                <a:solidFill>
                  <a:srgbClr val="0070C0"/>
                </a:solidFill>
                <a:effectLst>
                  <a:outerShdw blurRad="38100" dist="38100" dir="2700000" algn="tl">
                    <a:srgbClr val="000000">
                      <a:alpha val="43137"/>
                    </a:srgbClr>
                  </a:outerShdw>
                </a:effectLst>
              </a:rPr>
              <a:t>Quetouba</a:t>
            </a:r>
            <a:r>
              <a:rPr lang="fr-FR" sz="2000" dirty="0" smtClean="0"/>
              <a:t>)</a:t>
            </a:r>
          </a:p>
          <a:p>
            <a:pPr>
              <a:buFont typeface="Arial" pitchFamily="34" charset="0"/>
              <a:buChar char="•"/>
            </a:pPr>
            <a:r>
              <a:rPr lang="fr-FR" sz="2000" dirty="0" smtClean="0"/>
              <a:t>L’acte sexuel est une obligation religieuse pour les couples mariés, prohibé  autrement. On remercie Dieu qui réjouit le fiancé avec la fiancée</a:t>
            </a:r>
          </a:p>
          <a:p>
            <a:endParaRPr lang="fr-FR" dirty="0"/>
          </a:p>
        </p:txBody>
      </p:sp>
      <p:sp>
        <p:nvSpPr>
          <p:cNvPr id="4" name="Espace réservé de la date 3"/>
          <p:cNvSpPr>
            <a:spLocks noGrp="1"/>
          </p:cNvSpPr>
          <p:nvPr>
            <p:ph type="dt" sz="half" idx="10"/>
          </p:nvPr>
        </p:nvSpPr>
        <p:spPr/>
        <p:txBody>
          <a:bodyPr/>
          <a:lstStyle/>
          <a:p>
            <a:fld id="{74EBBC80-FE8B-4C1A-94D9-5F992B8B7F15}"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17</a:t>
            </a:fld>
            <a:endParaRPr lang="fr-FR"/>
          </a:p>
        </p:txBody>
      </p:sp>
      <p:pic>
        <p:nvPicPr>
          <p:cNvPr id="6" name="Image 5" descr="Azoulay-mikvah1.jpg"/>
          <p:cNvPicPr>
            <a:picLocks noChangeAspect="1"/>
          </p:cNvPicPr>
          <p:nvPr/>
        </p:nvPicPr>
        <p:blipFill>
          <a:blip r:embed="rId2" cstate="print"/>
          <a:stretch>
            <a:fillRect/>
          </a:stretch>
        </p:blipFill>
        <p:spPr>
          <a:xfrm>
            <a:off x="5580112" y="4005064"/>
            <a:ext cx="3168352" cy="2088232"/>
          </a:xfrm>
          <a:prstGeom prst="rect">
            <a:avLst/>
          </a:prstGeom>
        </p:spPr>
      </p:pic>
      <p:sp>
        <p:nvSpPr>
          <p:cNvPr id="10" name="Rectangle 9"/>
          <p:cNvSpPr/>
          <p:nvPr/>
        </p:nvSpPr>
        <p:spPr>
          <a:xfrm>
            <a:off x="395536" y="3861048"/>
            <a:ext cx="5112568" cy="2308324"/>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fr-FR" sz="2000" dirty="0" smtClean="0">
                <a:solidFill>
                  <a:prstClr val="black"/>
                </a:solidFill>
              </a:rPr>
              <a:t>Il est interdit pendant les règles et les 7 jours suivants. La pureté est constatée au cours du bain rituel (</a:t>
            </a:r>
            <a:r>
              <a:rPr lang="fr-FR" sz="2000" b="1" dirty="0" err="1" smtClean="0">
                <a:solidFill>
                  <a:srgbClr val="0070C0"/>
                </a:solidFill>
                <a:effectLst>
                  <a:outerShdw blurRad="38100" dist="38100" dir="2700000" algn="tl">
                    <a:srgbClr val="000000">
                      <a:alpha val="43137"/>
                    </a:srgbClr>
                  </a:outerShdw>
                </a:effectLst>
              </a:rPr>
              <a:t>Miqvé</a:t>
            </a:r>
            <a:r>
              <a:rPr lang="fr-FR" sz="2000" dirty="0" smtClean="0">
                <a:solidFill>
                  <a:prstClr val="black"/>
                </a:solidFill>
              </a:rPr>
              <a:t>)</a:t>
            </a:r>
            <a:br>
              <a:rPr lang="fr-FR" sz="2000" dirty="0" smtClean="0">
                <a:solidFill>
                  <a:prstClr val="black"/>
                </a:solidFill>
              </a:rPr>
            </a:br>
            <a:r>
              <a:rPr lang="fr-FR" sz="2000" dirty="0" smtClean="0">
                <a:solidFill>
                  <a:prstClr val="black"/>
                </a:solidFill>
              </a:rPr>
              <a:t>(</a:t>
            </a:r>
            <a:r>
              <a:rPr lang="fr-FR" dirty="0" smtClean="0">
                <a:solidFill>
                  <a:prstClr val="black"/>
                </a:solidFill>
              </a:rPr>
              <a:t>on a constaté un effet positif sur le cancer</a:t>
            </a:r>
            <a:r>
              <a:rPr lang="fr-FR" sz="2000" dirty="0" smtClean="0">
                <a:solidFill>
                  <a:prstClr val="black"/>
                </a:solidFill>
              </a:rPr>
              <a:t>)</a:t>
            </a:r>
          </a:p>
          <a:p>
            <a:pPr marL="274320" lvl="0" indent="-274320">
              <a:spcBef>
                <a:spcPct val="20000"/>
              </a:spcBef>
              <a:buClr>
                <a:srgbClr val="0BD0D9"/>
              </a:buClr>
              <a:buSzPct val="95000"/>
              <a:buFont typeface="Wingdings 2"/>
              <a:buChar char=""/>
            </a:pPr>
            <a:r>
              <a:rPr lang="fr-FR" sz="2000" dirty="0" smtClean="0">
                <a:solidFill>
                  <a:prstClr val="black"/>
                </a:solidFill>
              </a:rPr>
              <a:t> </a:t>
            </a:r>
            <a:r>
              <a:rPr lang="fr-FR" sz="2000" dirty="0" smtClean="0"/>
              <a:t>Le divorce est une répudiation matérialisée par une lettre (</a:t>
            </a:r>
            <a:r>
              <a:rPr lang="fr-FR" sz="2000" b="1" dirty="0" err="1" smtClean="0">
                <a:solidFill>
                  <a:srgbClr val="0070C0"/>
                </a:solidFill>
                <a:effectLst>
                  <a:outerShdw blurRad="38100" dist="38100" dir="2700000" algn="tl">
                    <a:srgbClr val="000000">
                      <a:alpha val="43137"/>
                    </a:srgbClr>
                  </a:outerShdw>
                </a:effectLst>
              </a:rPr>
              <a:t>Guett</a:t>
            </a:r>
            <a:r>
              <a:rPr lang="fr-FR" sz="2000" dirty="0" smtClean="0"/>
              <a:t>) .</a:t>
            </a:r>
            <a:br>
              <a:rPr lang="fr-FR" sz="2000" dirty="0" smtClean="0"/>
            </a:br>
            <a:r>
              <a:rPr lang="fr-FR" sz="2000" dirty="0" smtClean="0"/>
              <a:t>La femme peut exiger le </a:t>
            </a:r>
            <a:r>
              <a:rPr lang="fr-FR" sz="2000" dirty="0" err="1" smtClean="0"/>
              <a:t>guett</a:t>
            </a:r>
            <a:endParaRPr lang="fr-FR" sz="2000" dirty="0" smtClean="0">
              <a:solidFill>
                <a:prstClr val="blac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71400"/>
            <a:ext cx="8229600" cy="1143000"/>
          </a:xfrm>
        </p:spPr>
        <p:txBody>
          <a:bodyPr/>
          <a:lstStyle/>
          <a:p>
            <a:r>
              <a:rPr lang="fr-FR" dirty="0" smtClean="0"/>
              <a:t>L’alliance de la circoncision</a:t>
            </a:r>
            <a:endParaRPr lang="fr-FR" dirty="0"/>
          </a:p>
        </p:txBody>
      </p:sp>
      <p:sp>
        <p:nvSpPr>
          <p:cNvPr id="3" name="Espace réservé du contenu 2"/>
          <p:cNvSpPr>
            <a:spLocks noGrp="1"/>
          </p:cNvSpPr>
          <p:nvPr>
            <p:ph idx="1"/>
          </p:nvPr>
        </p:nvSpPr>
        <p:spPr>
          <a:xfrm>
            <a:off x="0" y="908720"/>
            <a:ext cx="5544616" cy="2808312"/>
          </a:xfrm>
        </p:spPr>
        <p:txBody>
          <a:bodyPr>
            <a:noAutofit/>
          </a:bodyPr>
          <a:lstStyle/>
          <a:p>
            <a:r>
              <a:rPr lang="fr-FR" sz="2000" dirty="0" smtClean="0"/>
              <a:t>Elle a lieu à huit jours, comme Abraham avait circoncis Isaac, même </a:t>
            </a:r>
            <a:r>
              <a:rPr lang="fr-FR" sz="2000" dirty="0" err="1" smtClean="0"/>
              <a:t>Chabbat</a:t>
            </a:r>
            <a:r>
              <a:rPr lang="fr-FR" sz="2000" dirty="0" smtClean="0"/>
              <a:t> et Kippour, sauf si la santé du bébé l’exige.</a:t>
            </a:r>
          </a:p>
          <a:p>
            <a:r>
              <a:rPr lang="fr-FR" sz="2000" dirty="0" smtClean="0"/>
              <a:t> </a:t>
            </a:r>
            <a:r>
              <a:rPr lang="fr-FR" sz="2000" dirty="0" err="1" smtClean="0"/>
              <a:t>Brit</a:t>
            </a:r>
            <a:r>
              <a:rPr lang="fr-FR" sz="2000" dirty="0" smtClean="0"/>
              <a:t> Mila, </a:t>
            </a:r>
            <a:r>
              <a:rPr lang="fr-FR" sz="2000" dirty="0" err="1" smtClean="0"/>
              <a:t>Brit</a:t>
            </a:r>
            <a:r>
              <a:rPr lang="fr-FR" sz="2000" dirty="0" smtClean="0"/>
              <a:t> : Alliance, Mila circoncision ou mot =&gt; On nomme l’enfant à cette occasion.</a:t>
            </a:r>
            <a:endParaRPr lang="fr-FR" sz="2400" dirty="0" smtClean="0"/>
          </a:p>
          <a:p>
            <a:r>
              <a:rPr lang="fr-FR" sz="2000" dirty="0" smtClean="0"/>
              <a:t> Elle est pratiquée  par un «</a:t>
            </a:r>
            <a:r>
              <a:rPr lang="fr-FR" sz="2000" dirty="0" err="1" smtClean="0">
                <a:solidFill>
                  <a:schemeClr val="accent1">
                    <a:lumMod val="60000"/>
                    <a:lumOff val="40000"/>
                  </a:schemeClr>
                </a:solidFill>
                <a:effectLst>
                  <a:outerShdw blurRad="38100" dist="38100" dir="2700000" algn="tl">
                    <a:srgbClr val="000000">
                      <a:alpha val="43137"/>
                    </a:srgbClr>
                  </a:outerShdw>
                </a:effectLst>
              </a:rPr>
              <a:t>Mohel</a:t>
            </a:r>
            <a:r>
              <a:rPr lang="fr-FR" sz="2000" dirty="0" smtClean="0"/>
              <a:t> »  diplômé qui peut aussi être médecin. </a:t>
            </a:r>
          </a:p>
          <a:p>
            <a:r>
              <a:rPr lang="fr-FR" sz="2000" dirty="0" smtClean="0"/>
              <a:t>Pour  un adulte  la chirurgie est requise.</a:t>
            </a:r>
            <a:r>
              <a:rPr lang="fr-FR" sz="2000" b="1" dirty="0" smtClean="0">
                <a:solidFill>
                  <a:schemeClr val="accent1">
                    <a:lumMod val="50000"/>
                  </a:schemeClr>
                </a:solidFill>
              </a:rPr>
              <a:t> </a:t>
            </a:r>
            <a:endParaRPr lang="fr-FR" sz="2000" dirty="0" smtClean="0"/>
          </a:p>
        </p:txBody>
      </p:sp>
      <p:sp>
        <p:nvSpPr>
          <p:cNvPr id="4" name="Espace réservé de la date 3"/>
          <p:cNvSpPr>
            <a:spLocks noGrp="1"/>
          </p:cNvSpPr>
          <p:nvPr>
            <p:ph type="dt" sz="half" idx="10"/>
          </p:nvPr>
        </p:nvSpPr>
        <p:spPr/>
        <p:txBody>
          <a:bodyPr/>
          <a:lstStyle/>
          <a:p>
            <a:fld id="{57F0EC5F-A4AB-4448-B038-0A7F95FD3A34}"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18</a:t>
            </a:fld>
            <a:endParaRPr lang="fr-FR"/>
          </a:p>
        </p:txBody>
      </p:sp>
      <p:pic>
        <p:nvPicPr>
          <p:cNvPr id="24578" name="Picture 2" descr="Brit Milah"/>
          <p:cNvPicPr>
            <a:picLocks noChangeAspect="1" noChangeArrowheads="1"/>
          </p:cNvPicPr>
          <p:nvPr/>
        </p:nvPicPr>
        <p:blipFill>
          <a:blip r:embed="rId2" cstate="print"/>
          <a:srcRect/>
          <a:stretch>
            <a:fillRect/>
          </a:stretch>
        </p:blipFill>
        <p:spPr bwMode="auto">
          <a:xfrm>
            <a:off x="5644454" y="1340769"/>
            <a:ext cx="3330117" cy="1872208"/>
          </a:xfrm>
          <a:prstGeom prst="rect">
            <a:avLst/>
          </a:prstGeom>
          <a:noFill/>
        </p:spPr>
      </p:pic>
      <p:sp>
        <p:nvSpPr>
          <p:cNvPr id="7" name="Rectangle 6"/>
          <p:cNvSpPr/>
          <p:nvPr/>
        </p:nvSpPr>
        <p:spPr>
          <a:xfrm>
            <a:off x="179512" y="3657124"/>
            <a:ext cx="8712968" cy="3200876"/>
          </a:xfrm>
          <a:prstGeom prst="rect">
            <a:avLst/>
          </a:prstGeom>
        </p:spPr>
        <p:txBody>
          <a:bodyPr wrap="square">
            <a:spAutoFit/>
          </a:bodyPr>
          <a:lstStyle/>
          <a:p>
            <a:pPr>
              <a:buFont typeface="Arial" pitchFamily="34" charset="0"/>
              <a:buChar char="•"/>
            </a:pPr>
            <a:r>
              <a:rPr lang="fr-FR" sz="2000" dirty="0" smtClean="0">
                <a:solidFill>
                  <a:schemeClr val="accent1">
                    <a:lumMod val="50000"/>
                  </a:schemeClr>
                </a:solidFill>
              </a:rPr>
              <a:t>  Symbole de </a:t>
            </a:r>
            <a:r>
              <a:rPr lang="fr-FR" sz="200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hlinkClick r:id="rId3"/>
              </a:rPr>
              <a:t>l’homme né inachevé</a:t>
            </a:r>
            <a:r>
              <a:rPr lang="fr-FR" sz="2000" dirty="0" smtClean="0">
                <a:solidFill>
                  <a:schemeClr val="accent1">
                    <a:lumMod val="60000"/>
                    <a:lumOff val="40000"/>
                  </a:schemeClr>
                </a:solidFill>
              </a:rPr>
              <a:t>, </a:t>
            </a:r>
            <a:r>
              <a:rPr lang="fr-FR" sz="2000" dirty="0" smtClean="0">
                <a:solidFill>
                  <a:schemeClr val="accent1">
                    <a:lumMod val="50000"/>
                  </a:schemeClr>
                </a:solidFill>
              </a:rPr>
              <a:t>c’est l’alliance entre le peuple d’Israël et son créateur.  La partie coupée évoque l’anneau nuptial.</a:t>
            </a:r>
            <a:br>
              <a:rPr lang="fr-FR" sz="2000" dirty="0" smtClean="0">
                <a:solidFill>
                  <a:schemeClr val="accent1">
                    <a:lumMod val="50000"/>
                  </a:schemeClr>
                </a:solidFill>
              </a:rPr>
            </a:br>
            <a:r>
              <a:rPr lang="fr-FR" sz="2000" dirty="0" smtClean="0">
                <a:solidFill>
                  <a:schemeClr val="accent1">
                    <a:lumMod val="50000"/>
                  </a:schemeClr>
                </a:solidFill>
              </a:rPr>
              <a:t>D’autres considèrent que c’est la partie féminine du garçon qui est retirée, car il faut savoir distinguer et séparer les choses et les gens pour avoir le bonheur de les retrouver. C’est le principe de sainteté.  </a:t>
            </a:r>
          </a:p>
          <a:p>
            <a:pPr>
              <a:buFont typeface="Arial" pitchFamily="34" charset="0"/>
              <a:buChar char="•"/>
            </a:pPr>
            <a:r>
              <a:rPr lang="fr-FR" sz="2000" dirty="0" smtClean="0">
                <a:solidFill>
                  <a:schemeClr val="accent1">
                    <a:lumMod val="50000"/>
                  </a:schemeClr>
                </a:solidFill>
              </a:rPr>
              <a:t>   On peut être juif sans être circoncis et réciproquement.  </a:t>
            </a:r>
          </a:p>
          <a:p>
            <a:pPr>
              <a:buFont typeface="Arial" pitchFamily="34" charset="0"/>
              <a:buChar char="•"/>
            </a:pPr>
            <a:r>
              <a:rPr lang="fr-FR" sz="2000" dirty="0" smtClean="0">
                <a:solidFill>
                  <a:schemeClr val="accent1">
                    <a:lumMod val="50000"/>
                  </a:schemeClr>
                </a:solidFill>
              </a:rPr>
              <a:t>  De nombreuses études médicales évaluent le couple  risques/profits de l’opération, en général elles reflètent les opinions des commanditaires </a:t>
            </a:r>
          </a:p>
          <a:p>
            <a:r>
              <a:rPr lang="fr-FR" sz="2400" b="1" dirty="0" smtClean="0">
                <a:solidFill>
                  <a:schemeClr val="accent1">
                    <a:lumMod val="60000"/>
                    <a:lumOff val="40000"/>
                  </a:schemeClr>
                </a:solidFill>
                <a:effectLst>
                  <a:outerShdw blurRad="38100" dist="38100" dir="2700000" algn="tl">
                    <a:srgbClr val="000000">
                      <a:alpha val="43137"/>
                    </a:srgbClr>
                  </a:outerShdw>
                </a:effectLst>
              </a:rPr>
              <a:t>Religieusement, la judaïcité se transmet par la mère. </a:t>
            </a:r>
            <a:r>
              <a:rPr lang="fr-FR" b="1" dirty="0" smtClean="0">
                <a:solidFill>
                  <a:schemeClr val="accent1">
                    <a:lumMod val="50000"/>
                  </a:schemeClr>
                </a:solidFill>
              </a:rPr>
              <a:t/>
            </a:r>
            <a:br>
              <a:rPr lang="fr-FR" b="1" dirty="0" smtClean="0">
                <a:solidFill>
                  <a:schemeClr val="accent1">
                    <a:lumMod val="50000"/>
                  </a:schemeClr>
                </a:solidFill>
              </a:rPr>
            </a:br>
            <a:r>
              <a:rPr lang="fr-FR" b="1" dirty="0" smtClean="0">
                <a:solidFill>
                  <a:schemeClr val="accent1">
                    <a:lumMod val="50000"/>
                  </a:schemeClr>
                </a:solidFill>
              </a:rPr>
              <a:t>                            </a:t>
            </a:r>
            <a:endParaRPr lang="fr-FR"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3394720" cy="780696"/>
          </a:xfrm>
        </p:spPr>
        <p:txBody>
          <a:bodyPr>
            <a:normAutofit fontScale="90000"/>
          </a:bodyPr>
          <a:lstStyle/>
          <a:p>
            <a:r>
              <a:rPr lang="fr-FR" dirty="0" smtClean="0">
                <a:effectLst>
                  <a:outerShdw blurRad="38100" dist="38100" dir="2700000" algn="tl">
                    <a:srgbClr val="000000">
                      <a:alpha val="43137"/>
                    </a:srgbClr>
                  </a:outerShdw>
                </a:effectLst>
              </a:rPr>
              <a:t>Le </a:t>
            </a:r>
            <a:r>
              <a:rPr lang="fr-FR" dirty="0" err="1" smtClean="0">
                <a:effectLst>
                  <a:outerShdw blurRad="38100" dist="38100" dir="2700000" algn="tl">
                    <a:srgbClr val="000000">
                      <a:alpha val="43137"/>
                    </a:srgbClr>
                  </a:outerShdw>
                </a:effectLst>
              </a:rPr>
              <a:t>Chabbat</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23528" y="1484784"/>
            <a:ext cx="5626968" cy="5112568"/>
          </a:xfrm>
        </p:spPr>
        <p:txBody>
          <a:bodyPr>
            <a:normAutofit fontScale="70000" lnSpcReduction="20000"/>
          </a:bodyPr>
          <a:lstStyle/>
          <a:p>
            <a:r>
              <a:rPr lang="fr-FR" dirty="0" smtClean="0"/>
              <a:t>Il commence le vendredi une heure avant la première étoile, et se termine à l’apparition des étoiles le samedi soir. En souvenir du mystère de la création : Dieu s’est retiré le septième  jour. </a:t>
            </a:r>
          </a:p>
          <a:p>
            <a:r>
              <a:rPr lang="fr-FR" dirty="0" smtClean="0"/>
              <a:t>Vendredi soir les femmes allument deux bougies</a:t>
            </a:r>
          </a:p>
          <a:p>
            <a:r>
              <a:rPr lang="fr-FR" sz="3400" dirty="0" smtClean="0"/>
              <a:t>Le </a:t>
            </a:r>
            <a:r>
              <a:rPr lang="fr-FR" sz="3400" dirty="0" err="1" smtClean="0"/>
              <a:t>chabbat</a:t>
            </a:r>
            <a:r>
              <a:rPr lang="fr-FR" sz="3400" dirty="0" smtClean="0"/>
              <a:t> et les fêtes les juifs pratiquants sont soumis à des règles contraignantes </a:t>
            </a:r>
          </a:p>
          <a:p>
            <a:r>
              <a:rPr lang="fr-FR" b="1" dirty="0" smtClean="0">
                <a:solidFill>
                  <a:schemeClr val="accent1">
                    <a:lumMod val="60000"/>
                    <a:lumOff val="40000"/>
                  </a:schemeClr>
                </a:solidFill>
                <a:effectLst>
                  <a:outerShdw blurRad="38100" dist="38100" dir="2700000" algn="tl">
                    <a:srgbClr val="000000">
                      <a:alpha val="43137"/>
                    </a:srgbClr>
                  </a:outerShdw>
                </a:effectLst>
              </a:rPr>
              <a:t>Ils ne touchent aucun feu et par extension rien d’électrique, ni téléphone, ni télécommande, ni Tv, ni sonnette pour appeler  </a:t>
            </a:r>
            <a:r>
              <a:rPr lang="fr-FR" dirty="0" smtClean="0"/>
              <a:t/>
            </a:r>
            <a:br>
              <a:rPr lang="fr-FR" dirty="0" smtClean="0"/>
            </a:br>
            <a:endParaRPr lang="fr-FR" dirty="0" smtClean="0"/>
          </a:p>
          <a:p>
            <a:r>
              <a:rPr lang="fr-FR" dirty="0" smtClean="0"/>
              <a:t>Ils n’écrivent pas, ne signent aucun papier</a:t>
            </a:r>
          </a:p>
          <a:p>
            <a:r>
              <a:rPr lang="fr-FR" dirty="0" smtClean="0"/>
              <a:t>Ils ne touchent aucun argent </a:t>
            </a:r>
          </a:p>
          <a:p>
            <a:r>
              <a:rPr lang="fr-FR" dirty="0" smtClean="0"/>
              <a:t>Ils ne prennent pas la voiture, ne portent rien en dehors de chez eux, ne travaillent pas etc.…</a:t>
            </a:r>
            <a:br>
              <a:rPr lang="fr-FR" dirty="0" smtClean="0"/>
            </a:br>
            <a:endParaRPr lang="fr-FR" dirty="0" smtClean="0"/>
          </a:p>
          <a:p>
            <a:r>
              <a:rPr lang="fr-FR" b="1" dirty="0" smtClean="0">
                <a:solidFill>
                  <a:schemeClr val="accent1">
                    <a:lumMod val="60000"/>
                    <a:lumOff val="40000"/>
                  </a:schemeClr>
                </a:solidFill>
                <a:effectLst>
                  <a:outerShdw blurRad="38100" dist="38100" dir="2700000" algn="tl">
                    <a:srgbClr val="000000">
                      <a:alpha val="43137"/>
                    </a:srgbClr>
                  </a:outerShdw>
                </a:effectLst>
              </a:rPr>
              <a:t>Toutefois quand la vie est en danger, ils ont le devoir de transgresser le </a:t>
            </a:r>
            <a:r>
              <a:rPr lang="fr-FR" b="1" dirty="0" err="1" smtClean="0">
                <a:solidFill>
                  <a:schemeClr val="accent1">
                    <a:lumMod val="60000"/>
                    <a:lumOff val="40000"/>
                  </a:schemeClr>
                </a:solidFill>
                <a:effectLst>
                  <a:outerShdw blurRad="38100" dist="38100" dir="2700000" algn="tl">
                    <a:srgbClr val="000000">
                      <a:alpha val="43137"/>
                    </a:srgbClr>
                  </a:outerShdw>
                </a:effectLst>
              </a:rPr>
              <a:t>chabbat</a:t>
            </a:r>
            <a:r>
              <a:rPr lang="fr-FR" b="1" dirty="0" smtClean="0">
                <a:solidFill>
                  <a:schemeClr val="accent1">
                    <a:lumMod val="60000"/>
                    <a:lumOff val="40000"/>
                  </a:schemeClr>
                </a:solidFill>
                <a:effectLst>
                  <a:outerShdw blurRad="38100" dist="38100" dir="2700000" algn="tl">
                    <a:srgbClr val="000000">
                      <a:alpha val="43137"/>
                    </a:srgbClr>
                  </a:outerShdw>
                </a:effectLst>
              </a:rPr>
              <a:t> et les fêtes </a:t>
            </a:r>
            <a:r>
              <a:rPr lang="fr-FR" dirty="0" smtClean="0"/>
              <a:t/>
            </a:r>
            <a:br>
              <a:rPr lang="fr-FR" dirty="0" smtClean="0"/>
            </a:br>
            <a:endParaRPr lang="fr-FR" dirty="0"/>
          </a:p>
        </p:txBody>
      </p:sp>
      <p:sp>
        <p:nvSpPr>
          <p:cNvPr id="4" name="Espace réservé de la date 3"/>
          <p:cNvSpPr>
            <a:spLocks noGrp="1"/>
          </p:cNvSpPr>
          <p:nvPr>
            <p:ph type="dt" sz="half" idx="10"/>
          </p:nvPr>
        </p:nvSpPr>
        <p:spPr/>
        <p:txBody>
          <a:bodyPr/>
          <a:lstStyle/>
          <a:p>
            <a:fld id="{99B36B14-C701-49CA-B1CE-E0AD4E652EF5}"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19</a:t>
            </a:fld>
            <a:endParaRPr lang="fr-FR"/>
          </a:p>
        </p:txBody>
      </p:sp>
      <p:pic>
        <p:nvPicPr>
          <p:cNvPr id="6" name="Image 5" descr="bougies.jpg"/>
          <p:cNvPicPr>
            <a:picLocks noChangeAspect="1"/>
          </p:cNvPicPr>
          <p:nvPr/>
        </p:nvPicPr>
        <p:blipFill>
          <a:blip r:embed="rId2" cstate="print"/>
          <a:stretch>
            <a:fillRect/>
          </a:stretch>
        </p:blipFill>
        <p:spPr>
          <a:xfrm>
            <a:off x="5940152" y="1484784"/>
            <a:ext cx="2857500" cy="381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332656"/>
            <a:ext cx="3384376" cy="1143000"/>
          </a:xfrm>
        </p:spPr>
        <p:txBody>
          <a:bodyPr>
            <a:normAutofit/>
          </a:bodyPr>
          <a:lstStyle/>
          <a:p>
            <a:r>
              <a:rPr lang="fr-FR" dirty="0" smtClean="0"/>
              <a:t>Être Juif….</a:t>
            </a:r>
            <a:endParaRPr lang="fr-FR" dirty="0"/>
          </a:p>
        </p:txBody>
      </p:sp>
      <p:sp>
        <p:nvSpPr>
          <p:cNvPr id="3" name="Espace réservé du contenu 2"/>
          <p:cNvSpPr>
            <a:spLocks noGrp="1"/>
          </p:cNvSpPr>
          <p:nvPr>
            <p:ph idx="1"/>
          </p:nvPr>
        </p:nvSpPr>
        <p:spPr>
          <a:xfrm>
            <a:off x="323528" y="1412776"/>
            <a:ext cx="4104456" cy="2736304"/>
          </a:xfrm>
        </p:spPr>
        <p:txBody>
          <a:bodyPr>
            <a:normAutofit fontScale="70000" lnSpcReduction="20000"/>
          </a:bodyPr>
          <a:lstStyle/>
          <a:p>
            <a:r>
              <a:rPr lang="fr-FR" dirty="0" smtClean="0"/>
              <a:t>Nous ne sommes pas une </a:t>
            </a:r>
            <a:r>
              <a:rPr lang="fr-FR" b="1" dirty="0" smtClean="0">
                <a:solidFill>
                  <a:schemeClr val="accent1">
                    <a:lumMod val="60000"/>
                    <a:lumOff val="40000"/>
                  </a:schemeClr>
                </a:solidFill>
                <a:effectLst>
                  <a:outerShdw blurRad="38100" dist="38100" dir="2700000" algn="tl">
                    <a:srgbClr val="000000">
                      <a:alpha val="43137"/>
                    </a:srgbClr>
                  </a:outerShdw>
                </a:effectLst>
              </a:rPr>
              <a:t>religion</a:t>
            </a:r>
            <a:r>
              <a:rPr lang="fr-FR" dirty="0" smtClean="0"/>
              <a:t>, car beaucoup de juifs se déclarent athées, et certains même catholiques comme feu Mgr Lustiger. Mais sans la torah que serions nous ? </a:t>
            </a:r>
          </a:p>
          <a:p>
            <a:pPr lvl="0"/>
            <a:r>
              <a:rPr lang="fr-FR" dirty="0" smtClean="0"/>
              <a:t>Nous ne sommes pas un </a:t>
            </a:r>
            <a:r>
              <a:rPr lang="fr-FR" b="1" dirty="0" smtClean="0">
                <a:solidFill>
                  <a:schemeClr val="accent1">
                    <a:lumMod val="60000"/>
                    <a:lumOff val="40000"/>
                  </a:schemeClr>
                </a:solidFill>
                <a:effectLst>
                  <a:outerShdw blurRad="38100" dist="38100" dir="2700000" algn="tl">
                    <a:srgbClr val="000000">
                      <a:alpha val="43137"/>
                    </a:srgbClr>
                  </a:outerShdw>
                </a:effectLst>
              </a:rPr>
              <a:t>peuple</a:t>
            </a:r>
            <a:r>
              <a:rPr lang="fr-FR" dirty="0" smtClean="0"/>
              <a:t>, beaucoup n’ont pas le désir de se distinguer des peuples au milieu desquels ils vivent, pourtant, cette notion ressurgit à chaque persécution </a:t>
            </a:r>
          </a:p>
          <a:p>
            <a:pPr>
              <a:buNone/>
            </a:pPr>
            <a:endParaRPr lang="fr-FR" dirty="0" smtClean="0"/>
          </a:p>
        </p:txBody>
      </p:sp>
      <p:sp>
        <p:nvSpPr>
          <p:cNvPr id="4" name="Espace réservé de la date 3"/>
          <p:cNvSpPr>
            <a:spLocks noGrp="1"/>
          </p:cNvSpPr>
          <p:nvPr>
            <p:ph type="dt" sz="half" idx="10"/>
          </p:nvPr>
        </p:nvSpPr>
        <p:spPr/>
        <p:txBody>
          <a:bodyPr/>
          <a:lstStyle/>
          <a:p>
            <a:fld id="{74EBBC80-FE8B-4C1A-94D9-5F992B8B7F15}"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a:t>
            </a:fld>
            <a:endParaRPr lang="fr-FR"/>
          </a:p>
        </p:txBody>
      </p:sp>
      <p:sp>
        <p:nvSpPr>
          <p:cNvPr id="7" name="Rectangle 6"/>
          <p:cNvSpPr/>
          <p:nvPr/>
        </p:nvSpPr>
        <p:spPr>
          <a:xfrm>
            <a:off x="6876256" y="5733256"/>
            <a:ext cx="1800200" cy="646331"/>
          </a:xfrm>
          <a:prstGeom prst="rect">
            <a:avLst/>
          </a:prstGeom>
        </p:spPr>
        <p:txBody>
          <a:bodyPr wrap="square">
            <a:spAutoFit/>
          </a:bodyPr>
          <a:lstStyle/>
          <a:p>
            <a:r>
              <a:rPr lang="fr-FR" dirty="0" smtClean="0"/>
              <a:t/>
            </a:r>
            <a:br>
              <a:rPr lang="fr-FR" dirty="0" smtClean="0"/>
            </a:br>
            <a:endParaRPr lang="fr-FR" dirty="0" smtClean="0"/>
          </a:p>
        </p:txBody>
      </p:sp>
      <p:sp>
        <p:nvSpPr>
          <p:cNvPr id="8" name="Espace réservé du contenu 2"/>
          <p:cNvSpPr txBox="1">
            <a:spLocks/>
          </p:cNvSpPr>
          <p:nvPr/>
        </p:nvSpPr>
        <p:spPr>
          <a:xfrm>
            <a:off x="251520" y="3933056"/>
            <a:ext cx="8424936" cy="2664296"/>
          </a:xfrm>
          <a:prstGeom prst="rect">
            <a:avLst/>
          </a:prstGeom>
        </p:spPr>
        <p:txBody>
          <a:bodyPr vert="horz">
            <a:noAutofit/>
          </a:bodyPr>
          <a:lstStyle/>
          <a:p>
            <a:pPr marL="274320" lvl="0" indent="-274320">
              <a:spcBef>
                <a:spcPct val="20000"/>
              </a:spcBef>
              <a:buClr>
                <a:schemeClr val="accent3"/>
              </a:buClr>
              <a:buSzPct val="95000"/>
              <a:buFont typeface="Wingdings 2"/>
              <a:buChar char=""/>
            </a:pPr>
            <a:r>
              <a:rPr lang="fr-FR" dirty="0" smtClean="0"/>
              <a:t>Nous ne sommes pas une </a:t>
            </a:r>
            <a:r>
              <a:rPr lang="fr-FR" b="1" dirty="0" smtClean="0">
                <a:solidFill>
                  <a:schemeClr val="accent1">
                    <a:lumMod val="60000"/>
                    <a:lumOff val="40000"/>
                  </a:schemeClr>
                </a:solidFill>
                <a:effectLst>
                  <a:outerShdw blurRad="38100" dist="38100" dir="2700000" algn="tl">
                    <a:srgbClr val="000000">
                      <a:alpha val="43137"/>
                    </a:srgbClr>
                  </a:outerShdw>
                </a:effectLst>
              </a:rPr>
              <a:t>race</a:t>
            </a:r>
            <a:r>
              <a:rPr lang="fr-FR" dirty="0" smtClean="0"/>
              <a:t>, c’est-à-dire que nous ne pouvons pas scientifiquement justifier une hérédité commune, les falashas d’Éthiopie sont très différents des européens. Pourtant on trouve parfois des gènes communs </a:t>
            </a:r>
          </a:p>
          <a:p>
            <a:pPr marL="274320" lvl="0" indent="-274320">
              <a:spcBef>
                <a:spcPct val="20000"/>
              </a:spcBef>
              <a:buClr>
                <a:schemeClr val="accent3"/>
              </a:buClr>
              <a:buSzPct val="95000"/>
              <a:buFont typeface="Wingdings 2"/>
              <a:buChar char=""/>
            </a:pPr>
            <a:r>
              <a:rPr lang="fr-FR" dirty="0" smtClean="0"/>
              <a:t>Nous ne sommes pas une </a:t>
            </a:r>
            <a:r>
              <a:rPr lang="fr-FR" b="1" dirty="0" smtClean="0">
                <a:solidFill>
                  <a:schemeClr val="accent1">
                    <a:lumMod val="60000"/>
                    <a:lumOff val="40000"/>
                  </a:schemeClr>
                </a:solidFill>
                <a:effectLst>
                  <a:outerShdw blurRad="38100" dist="38100" dir="2700000" algn="tl">
                    <a:srgbClr val="000000">
                      <a:alpha val="43137"/>
                    </a:srgbClr>
                  </a:outerShdw>
                </a:effectLst>
              </a:rPr>
              <a:t>culture,</a:t>
            </a:r>
            <a:r>
              <a:rPr lang="fr-FR" dirty="0" smtClean="0"/>
              <a:t> beaucoup d’entre nous sont totalement acculturés et ignorent tout de nos traditions et de leur histoire, ce qui ne les empêchent pas d’avoir des réactions intuitives traditionnelles.</a:t>
            </a:r>
          </a:p>
          <a:p>
            <a:endParaRPr lang="fr-FR" dirty="0" smtClean="0"/>
          </a:p>
          <a:p>
            <a:pPr marL="274320" indent="-274320">
              <a:spcBef>
                <a:spcPct val="20000"/>
              </a:spcBef>
              <a:buClr>
                <a:schemeClr val="accent3"/>
              </a:buClr>
              <a:buSzPct val="95000"/>
              <a:buFont typeface="Wingdings 2"/>
              <a:buChar char=""/>
            </a:pPr>
            <a:r>
              <a:rPr lang="fr-FR" dirty="0" smtClean="0"/>
              <a:t>=&gt; Nous sommes un ensemble flou, 1 % des français se considèrent comme juif, </a:t>
            </a:r>
          </a:p>
          <a:p>
            <a:pPr marL="274320" indent="-274320">
              <a:spcBef>
                <a:spcPct val="20000"/>
              </a:spcBef>
              <a:buClr>
                <a:schemeClr val="accent3"/>
              </a:buClr>
              <a:buSzPct val="95000"/>
            </a:pPr>
            <a:r>
              <a:rPr lang="fr-FR" dirty="0" smtClean="0"/>
              <a:t>     2 % à peu près juif, et 3 % un peu juif quelque part  !  ! </a:t>
            </a:r>
          </a:p>
          <a:p>
            <a:pPr marL="274320" lvl="0" indent="-274320">
              <a:spcBef>
                <a:spcPct val="20000"/>
              </a:spcBef>
              <a:buClr>
                <a:schemeClr val="accent3"/>
              </a:buClr>
              <a:buSzPct val="95000"/>
            </a:pPr>
            <a:endParaRPr lang="fr-FR" sz="2000" dirty="0" smtClean="0"/>
          </a:p>
        </p:txBody>
      </p:sp>
      <p:pic>
        <p:nvPicPr>
          <p:cNvPr id="9" name="Image 8" descr="HILLOULA.jpg"/>
          <p:cNvPicPr>
            <a:picLocks noChangeAspect="1"/>
          </p:cNvPicPr>
          <p:nvPr/>
        </p:nvPicPr>
        <p:blipFill>
          <a:blip r:embed="rId2" cstate="print"/>
          <a:stretch>
            <a:fillRect/>
          </a:stretch>
        </p:blipFill>
        <p:spPr>
          <a:xfrm>
            <a:off x="4355976" y="1268760"/>
            <a:ext cx="4506878" cy="244827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dirty="0" smtClean="0"/>
              <a:t>Le calendrier hébraïque</a:t>
            </a:r>
            <a:endParaRPr lang="fr-FR" dirty="0"/>
          </a:p>
        </p:txBody>
      </p:sp>
      <p:sp>
        <p:nvSpPr>
          <p:cNvPr id="3" name="Espace réservé du contenu 2"/>
          <p:cNvSpPr>
            <a:spLocks noGrp="1"/>
          </p:cNvSpPr>
          <p:nvPr>
            <p:ph idx="1"/>
          </p:nvPr>
        </p:nvSpPr>
        <p:spPr>
          <a:xfrm>
            <a:off x="467544" y="1412776"/>
            <a:ext cx="5256584" cy="2808312"/>
          </a:xfrm>
        </p:spPr>
        <p:txBody>
          <a:bodyPr>
            <a:normAutofit fontScale="92500"/>
          </a:bodyPr>
          <a:lstStyle/>
          <a:p>
            <a:r>
              <a:rPr lang="fr-FR" sz="2200" dirty="0" smtClean="0"/>
              <a:t>Les mois sont lunaires, mois bissextiles </a:t>
            </a:r>
          </a:p>
          <a:p>
            <a:r>
              <a:rPr lang="fr-FR" sz="2200" dirty="0" smtClean="0"/>
              <a:t>On est en 5778 de la création du monde </a:t>
            </a:r>
            <a:br>
              <a:rPr lang="fr-FR" sz="2200" dirty="0" smtClean="0"/>
            </a:br>
            <a:r>
              <a:rPr lang="fr-FR" sz="2200" dirty="0" smtClean="0"/>
              <a:t>L’année commence en automne, par des jours austères où Dieu nous juge :</a:t>
            </a:r>
          </a:p>
          <a:p>
            <a:pPr>
              <a:buNone/>
            </a:pPr>
            <a:r>
              <a:rPr lang="fr-FR" b="1" dirty="0" smtClean="0">
                <a:solidFill>
                  <a:schemeClr val="accent1">
                    <a:lumMod val="60000"/>
                    <a:lumOff val="40000"/>
                  </a:schemeClr>
                </a:solidFill>
                <a:effectLst>
                  <a:outerShdw blurRad="38100" dist="38100" dir="2700000" algn="tl">
                    <a:srgbClr val="000000">
                      <a:alpha val="43137"/>
                    </a:srgbClr>
                  </a:outerShdw>
                </a:effectLst>
              </a:rPr>
              <a:t> Roche Hachana</a:t>
            </a:r>
            <a:r>
              <a:rPr lang="fr-FR" dirty="0" smtClean="0"/>
              <a:t>, </a:t>
            </a:r>
            <a:r>
              <a:rPr lang="fr-FR" sz="2200" dirty="0" smtClean="0"/>
              <a:t> tête de l’année,  jour du jugement</a:t>
            </a:r>
            <a:br>
              <a:rPr lang="fr-FR" sz="2200" dirty="0" smtClean="0"/>
            </a:br>
            <a:r>
              <a:rPr lang="fr-FR" sz="2200" dirty="0" smtClean="0"/>
              <a:t>La fête dure 2 jours, on mange la pomme trempée dans le miel. On sonne le </a:t>
            </a:r>
            <a:r>
              <a:rPr lang="fr-FR" sz="2200" b="1" dirty="0" err="1" smtClean="0">
                <a:solidFill>
                  <a:schemeClr val="accent1">
                    <a:lumMod val="60000"/>
                    <a:lumOff val="40000"/>
                  </a:schemeClr>
                </a:solidFill>
                <a:effectLst>
                  <a:outerShdw blurRad="38100" dist="38100" dir="2700000" algn="tl">
                    <a:srgbClr val="000000">
                      <a:alpha val="43137"/>
                    </a:srgbClr>
                  </a:outerShdw>
                </a:effectLst>
              </a:rPr>
              <a:t>Shoffar</a:t>
            </a:r>
            <a:r>
              <a:rPr lang="fr-FR" sz="2200" b="1" dirty="0" smtClean="0">
                <a:solidFill>
                  <a:schemeClr val="accent1">
                    <a:lumMod val="60000"/>
                    <a:lumOff val="40000"/>
                  </a:schemeClr>
                </a:solidFill>
                <a:effectLst>
                  <a:outerShdw blurRad="38100" dist="38100" dir="2700000" algn="tl">
                    <a:srgbClr val="000000">
                      <a:alpha val="43137"/>
                    </a:srgbClr>
                  </a:outerShdw>
                </a:effectLst>
              </a:rPr>
              <a:t> </a:t>
            </a:r>
          </a:p>
        </p:txBody>
      </p:sp>
      <p:sp>
        <p:nvSpPr>
          <p:cNvPr id="5" name="Espace réservé de la date 4"/>
          <p:cNvSpPr>
            <a:spLocks noGrp="1"/>
          </p:cNvSpPr>
          <p:nvPr>
            <p:ph type="dt" sz="half" idx="10"/>
          </p:nvPr>
        </p:nvSpPr>
        <p:spPr/>
        <p:txBody>
          <a:bodyPr/>
          <a:lstStyle/>
          <a:p>
            <a:fld id="{17384120-1AD7-4179-B837-F77A29C49593}" type="datetime1">
              <a:rPr lang="fr-FR" smtClean="0"/>
              <a:pPr/>
              <a:t>22/01/2018</a:t>
            </a:fld>
            <a:endParaRPr lang="fr-FR"/>
          </a:p>
        </p:txBody>
      </p:sp>
      <p:sp>
        <p:nvSpPr>
          <p:cNvPr id="6" name="Espace réservé du numéro de diapositive 5"/>
          <p:cNvSpPr>
            <a:spLocks noGrp="1"/>
          </p:cNvSpPr>
          <p:nvPr>
            <p:ph type="sldNum" sz="quarter" idx="12"/>
          </p:nvPr>
        </p:nvSpPr>
        <p:spPr/>
        <p:txBody>
          <a:bodyPr/>
          <a:lstStyle/>
          <a:p>
            <a:fld id="{0775E181-95AF-4004-91B5-A9B6130FC958}" type="slidenum">
              <a:rPr lang="fr-FR" smtClean="0"/>
              <a:pPr/>
              <a:t>20</a:t>
            </a:fld>
            <a:endParaRPr lang="fr-FR"/>
          </a:p>
        </p:txBody>
      </p:sp>
      <p:pic>
        <p:nvPicPr>
          <p:cNvPr id="7" name="Image 6" descr="fe0002-1-techouva.jpg"/>
          <p:cNvPicPr>
            <a:picLocks noChangeAspect="1"/>
          </p:cNvPicPr>
          <p:nvPr/>
        </p:nvPicPr>
        <p:blipFill>
          <a:blip r:embed="rId2" cstate="print"/>
          <a:stretch>
            <a:fillRect/>
          </a:stretch>
        </p:blipFill>
        <p:spPr>
          <a:xfrm>
            <a:off x="5796136" y="1412776"/>
            <a:ext cx="2819400" cy="3000375"/>
          </a:xfrm>
          <a:prstGeom prst="rect">
            <a:avLst/>
          </a:prstGeom>
        </p:spPr>
      </p:pic>
      <p:sp>
        <p:nvSpPr>
          <p:cNvPr id="11" name="Rectangle 10"/>
          <p:cNvSpPr/>
          <p:nvPr/>
        </p:nvSpPr>
        <p:spPr>
          <a:xfrm>
            <a:off x="539552" y="4437112"/>
            <a:ext cx="8064896" cy="1631216"/>
          </a:xfrm>
          <a:prstGeom prst="rect">
            <a:avLst/>
          </a:prstGeom>
        </p:spPr>
        <p:txBody>
          <a:bodyPr wrap="square">
            <a:spAutoFit/>
          </a:bodyPr>
          <a:lstStyle/>
          <a:p>
            <a:r>
              <a:rPr lang="fr-FR" sz="2800" dirty="0" smtClean="0">
                <a:solidFill>
                  <a:schemeClr val="accent1">
                    <a:lumMod val="60000"/>
                    <a:lumOff val="40000"/>
                  </a:schemeClr>
                </a:solidFill>
                <a:effectLst>
                  <a:outerShdw blurRad="38100" dist="38100" dir="2700000" algn="tl">
                    <a:srgbClr val="000000">
                      <a:alpha val="43137"/>
                    </a:srgbClr>
                  </a:outerShdw>
                </a:effectLst>
              </a:rPr>
              <a:t>Yom kippour   </a:t>
            </a:r>
            <a:r>
              <a:rPr lang="fr-FR" dirty="0" smtClean="0"/>
              <a:t>Dieu prend la décision.  Il nous pardonnera les fautes commises envers lui, nos proches devront nous pardonner, c’est « le grand pardon ».  On jeune toute la journée sauf si la santé ne nous le permet pas.</a:t>
            </a:r>
            <a:br>
              <a:rPr lang="fr-FR" dirty="0" smtClean="0"/>
            </a:br>
            <a:r>
              <a:rPr lang="fr-FR" dirty="0" smtClean="0"/>
              <a:t>Un malade a le devoir de transgresser tous les commandements si un vie, y compris la sienne est en danger. </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229600" cy="1143000"/>
          </a:xfrm>
        </p:spPr>
        <p:txBody>
          <a:bodyPr/>
          <a:lstStyle/>
          <a:p>
            <a:r>
              <a:rPr lang="fr-FR" dirty="0" smtClean="0"/>
              <a:t>Les trois fêtes de </a:t>
            </a:r>
            <a:r>
              <a:rPr lang="fr-FR" dirty="0" err="1" smtClean="0"/>
              <a:t>pélerinage</a:t>
            </a:r>
            <a:endParaRPr lang="fr-FR" dirty="0"/>
          </a:p>
        </p:txBody>
      </p:sp>
      <p:sp>
        <p:nvSpPr>
          <p:cNvPr id="3" name="Espace réservé du contenu 2"/>
          <p:cNvSpPr>
            <a:spLocks noGrp="1"/>
          </p:cNvSpPr>
          <p:nvPr>
            <p:ph idx="1"/>
          </p:nvPr>
        </p:nvSpPr>
        <p:spPr>
          <a:xfrm>
            <a:off x="251520" y="1412776"/>
            <a:ext cx="6264696" cy="2376264"/>
          </a:xfrm>
        </p:spPr>
        <p:txBody>
          <a:bodyPr>
            <a:normAutofit fontScale="70000" lnSpcReduction="20000"/>
          </a:bodyPr>
          <a:lstStyle/>
          <a:p>
            <a:r>
              <a:rPr lang="fr-FR" sz="3800" b="1" dirty="0" smtClean="0">
                <a:solidFill>
                  <a:schemeClr val="accent1">
                    <a:lumMod val="60000"/>
                    <a:lumOff val="40000"/>
                  </a:schemeClr>
                </a:solidFill>
                <a:effectLst>
                  <a:outerShdw blurRad="38100" dist="38100" dir="2700000" algn="tl">
                    <a:srgbClr val="000000">
                      <a:alpha val="43137"/>
                    </a:srgbClr>
                  </a:outerShdw>
                </a:effectLst>
              </a:rPr>
              <a:t>Pessah’</a:t>
            </a:r>
            <a:r>
              <a:rPr lang="fr-FR" sz="3800" dirty="0" smtClean="0"/>
              <a:t> </a:t>
            </a:r>
            <a:r>
              <a:rPr lang="fr-FR" dirty="0" smtClean="0"/>
              <a:t>ou la pâque juive dure 8 jours</a:t>
            </a:r>
            <a:br>
              <a:rPr lang="fr-FR" dirty="0" smtClean="0"/>
            </a:br>
            <a:r>
              <a:rPr lang="fr-FR" dirty="0" smtClean="0"/>
              <a:t>C’est la sortie d’Égypte  !  On mange la </a:t>
            </a:r>
            <a:r>
              <a:rPr lang="fr-FR" b="1" dirty="0" err="1" smtClean="0">
                <a:solidFill>
                  <a:schemeClr val="accent1">
                    <a:lumMod val="60000"/>
                    <a:lumOff val="40000"/>
                  </a:schemeClr>
                </a:solidFill>
                <a:effectLst>
                  <a:outerShdw blurRad="38100" dist="38100" dir="2700000" algn="tl">
                    <a:srgbClr val="000000">
                      <a:alpha val="43137"/>
                    </a:srgbClr>
                  </a:outerShdw>
                </a:effectLst>
              </a:rPr>
              <a:t>Matsa</a:t>
            </a:r>
            <a:r>
              <a:rPr lang="fr-FR" dirty="0" smtClean="0"/>
              <a:t> </a:t>
            </a:r>
          </a:p>
          <a:p>
            <a:r>
              <a:rPr lang="fr-FR" dirty="0" smtClean="0"/>
              <a:t>Le nettoyage de Pâques est </a:t>
            </a:r>
            <a:r>
              <a:rPr lang="fr-FR" dirty="0" err="1" smtClean="0"/>
              <a:t>homèrique</a:t>
            </a:r>
            <a:r>
              <a:rPr lang="fr-FR" dirty="0" smtClean="0"/>
              <a:t> </a:t>
            </a:r>
          </a:p>
          <a:p>
            <a:r>
              <a:rPr lang="fr-FR" dirty="0" smtClean="0"/>
              <a:t>Les contraintes alimentaires sont très strictes</a:t>
            </a:r>
          </a:p>
          <a:p>
            <a:r>
              <a:rPr lang="fr-FR" dirty="0" smtClean="0"/>
              <a:t> Le repas du </a:t>
            </a:r>
            <a:r>
              <a:rPr lang="fr-FR" b="1" dirty="0" err="1" smtClean="0">
                <a:solidFill>
                  <a:schemeClr val="accent1">
                    <a:lumMod val="60000"/>
                    <a:lumOff val="40000"/>
                  </a:schemeClr>
                </a:solidFill>
                <a:effectLst>
                  <a:outerShdw blurRad="38100" dist="38100" dir="2700000" algn="tl">
                    <a:srgbClr val="000000">
                      <a:alpha val="43137"/>
                    </a:srgbClr>
                  </a:outerShdw>
                </a:effectLst>
              </a:rPr>
              <a:t>Séder</a:t>
            </a:r>
            <a:r>
              <a:rPr lang="fr-FR" b="1" dirty="0" smtClean="0">
                <a:solidFill>
                  <a:schemeClr val="accent1">
                    <a:lumMod val="60000"/>
                    <a:lumOff val="40000"/>
                  </a:schemeClr>
                </a:solidFill>
                <a:effectLst>
                  <a:outerShdw blurRad="38100" dist="38100" dir="2700000" algn="tl">
                    <a:srgbClr val="000000">
                      <a:alpha val="43137"/>
                    </a:srgbClr>
                  </a:outerShdw>
                </a:effectLst>
              </a:rPr>
              <a:t>,</a:t>
            </a:r>
            <a:r>
              <a:rPr lang="fr-FR" dirty="0" smtClean="0"/>
              <a:t> la nuit du premier et du second soir nous fait revivre la traversée de l’esclavage vers la liberté.  Au cours du </a:t>
            </a:r>
            <a:r>
              <a:rPr lang="fr-FR" dirty="0" err="1" smtClean="0"/>
              <a:t>séder</a:t>
            </a:r>
            <a:r>
              <a:rPr lang="fr-FR" dirty="0" smtClean="0"/>
              <a:t>  on rappelle  l’essentiel de la transmission de la foi, en se fondant sur une injonction biblique qui dit : « Tu raconteras à ton enfant. » </a:t>
            </a:r>
            <a:endParaRPr lang="fr-FR" dirty="0"/>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21</a:t>
            </a:fld>
            <a:endParaRPr lang="fr-FR"/>
          </a:p>
        </p:txBody>
      </p:sp>
      <p:pic>
        <p:nvPicPr>
          <p:cNvPr id="6" name="Image 5" descr="nl-pessah-2011-table.gif"/>
          <p:cNvPicPr>
            <a:picLocks noChangeAspect="1"/>
          </p:cNvPicPr>
          <p:nvPr/>
        </p:nvPicPr>
        <p:blipFill>
          <a:blip r:embed="rId2" cstate="print"/>
          <a:stretch>
            <a:fillRect/>
          </a:stretch>
        </p:blipFill>
        <p:spPr>
          <a:xfrm>
            <a:off x="6258072" y="1412776"/>
            <a:ext cx="2391918" cy="2304256"/>
          </a:xfrm>
          <a:prstGeom prst="rect">
            <a:avLst/>
          </a:prstGeom>
        </p:spPr>
      </p:pic>
      <p:sp>
        <p:nvSpPr>
          <p:cNvPr id="7" name="ZoneTexte 6"/>
          <p:cNvSpPr txBox="1"/>
          <p:nvPr/>
        </p:nvSpPr>
        <p:spPr>
          <a:xfrm>
            <a:off x="3347864" y="3595568"/>
            <a:ext cx="5472608" cy="3262432"/>
          </a:xfrm>
          <a:prstGeom prst="rect">
            <a:avLst/>
          </a:prstGeom>
          <a:noFill/>
        </p:spPr>
        <p:txBody>
          <a:bodyPr wrap="square" rtlCol="0">
            <a:spAutoFit/>
          </a:bodyPr>
          <a:lstStyle/>
          <a:p>
            <a:r>
              <a:rPr lang="fr-FR" sz="2400" b="1" dirty="0" err="1" smtClean="0">
                <a:solidFill>
                  <a:schemeClr val="accent1">
                    <a:lumMod val="60000"/>
                    <a:lumOff val="40000"/>
                  </a:schemeClr>
                </a:solidFill>
                <a:effectLst>
                  <a:outerShdw blurRad="38100" dist="38100" dir="2700000" algn="tl">
                    <a:srgbClr val="000000">
                      <a:alpha val="43137"/>
                    </a:srgbClr>
                  </a:outerShdw>
                </a:effectLst>
              </a:rPr>
              <a:t>Chavouoth</a:t>
            </a:r>
            <a:r>
              <a:rPr lang="fr-FR" dirty="0" smtClean="0"/>
              <a:t>  ou Pentecôte; Les hommes libres peuvent recevoir la Torah du Mont Sinaï…  on mange des laitages symbole de vie</a:t>
            </a:r>
          </a:p>
          <a:p>
            <a:endParaRPr lang="fr-FR" dirty="0" smtClean="0"/>
          </a:p>
          <a:p>
            <a:r>
              <a:rPr lang="fr-FR" sz="2400" b="1" dirty="0" err="1" smtClean="0">
                <a:solidFill>
                  <a:schemeClr val="accent1">
                    <a:lumMod val="60000"/>
                    <a:lumOff val="40000"/>
                  </a:schemeClr>
                </a:solidFill>
                <a:effectLst>
                  <a:outerShdw blurRad="38100" dist="38100" dir="2700000" algn="tl">
                    <a:srgbClr val="000000">
                      <a:alpha val="43137"/>
                    </a:srgbClr>
                  </a:outerShdw>
                </a:effectLst>
              </a:rPr>
              <a:t>Souccoth</a:t>
            </a:r>
            <a:r>
              <a:rPr lang="fr-FR" sz="2400" b="1" dirty="0" smtClean="0">
                <a:solidFill>
                  <a:schemeClr val="accent1">
                    <a:lumMod val="60000"/>
                    <a:lumOff val="40000"/>
                  </a:schemeClr>
                </a:solidFill>
                <a:effectLst>
                  <a:outerShdw blurRad="38100" dist="38100" dir="2700000" algn="tl">
                    <a:srgbClr val="000000">
                      <a:alpha val="43137"/>
                    </a:srgbClr>
                  </a:outerShdw>
                </a:effectLst>
              </a:rPr>
              <a:t> et </a:t>
            </a:r>
            <a:r>
              <a:rPr lang="fr-FR" sz="2400" b="1" dirty="0" err="1" smtClean="0">
                <a:solidFill>
                  <a:schemeClr val="accent1">
                    <a:lumMod val="60000"/>
                    <a:lumOff val="40000"/>
                  </a:schemeClr>
                </a:solidFill>
                <a:effectLst>
                  <a:outerShdw blurRad="38100" dist="38100" dir="2700000" algn="tl">
                    <a:srgbClr val="000000">
                      <a:alpha val="43137"/>
                    </a:srgbClr>
                  </a:outerShdw>
                </a:effectLst>
              </a:rPr>
              <a:t>Simh’at</a:t>
            </a:r>
            <a:r>
              <a:rPr lang="fr-FR" sz="2400" b="1" dirty="0" smtClean="0">
                <a:solidFill>
                  <a:schemeClr val="accent1">
                    <a:lumMod val="60000"/>
                    <a:lumOff val="40000"/>
                  </a:schemeClr>
                </a:solidFill>
                <a:effectLst>
                  <a:outerShdw blurRad="38100" dist="38100" dir="2700000" algn="tl">
                    <a:srgbClr val="000000">
                      <a:alpha val="43137"/>
                    </a:srgbClr>
                  </a:outerShdw>
                </a:effectLst>
              </a:rPr>
              <a:t> Torah </a:t>
            </a:r>
            <a:r>
              <a:rPr lang="fr-FR" sz="2000" dirty="0" smtClean="0"/>
              <a:t>… Fête des cabanes, joie de la torah  Fin de l’année agricole, on mange dans des cabanes, on termine la lecture de la torah. On défile avec des « </a:t>
            </a:r>
            <a:r>
              <a:rPr lang="fr-FR" sz="2000" dirty="0" err="1" smtClean="0"/>
              <a:t>Loulav</a:t>
            </a:r>
            <a:r>
              <a:rPr lang="fr-FR" sz="2000" dirty="0" smtClean="0"/>
              <a:t> » repris par les rameaux.</a:t>
            </a:r>
          </a:p>
          <a:p>
            <a:endParaRPr lang="fr-FR" sz="2400" b="1" dirty="0">
              <a:solidFill>
                <a:schemeClr val="accent1">
                  <a:lumMod val="60000"/>
                  <a:lumOff val="40000"/>
                </a:schemeClr>
              </a:solidFill>
              <a:effectLst>
                <a:outerShdw blurRad="38100" dist="38100" dir="2700000" algn="tl">
                  <a:srgbClr val="000000">
                    <a:alpha val="43137"/>
                  </a:srgbClr>
                </a:outerShdw>
              </a:effectLst>
            </a:endParaRPr>
          </a:p>
        </p:txBody>
      </p:sp>
      <p:pic>
        <p:nvPicPr>
          <p:cNvPr id="8" name="Image 7" descr="soucca.jpg"/>
          <p:cNvPicPr>
            <a:picLocks noChangeAspect="1"/>
          </p:cNvPicPr>
          <p:nvPr/>
        </p:nvPicPr>
        <p:blipFill>
          <a:blip r:embed="rId3" cstate="print"/>
          <a:stretch>
            <a:fillRect/>
          </a:stretch>
        </p:blipFill>
        <p:spPr>
          <a:xfrm>
            <a:off x="251520" y="4005064"/>
            <a:ext cx="3139270" cy="211849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88640"/>
            <a:ext cx="8229600" cy="1143000"/>
          </a:xfrm>
        </p:spPr>
        <p:txBody>
          <a:bodyPr/>
          <a:lstStyle/>
          <a:p>
            <a:r>
              <a:rPr lang="fr-FR" dirty="0" smtClean="0"/>
              <a:t>Le repas, cérémonie rituelle</a:t>
            </a:r>
            <a:endParaRPr lang="fr-FR" dirty="0"/>
          </a:p>
        </p:txBody>
      </p:sp>
      <p:sp>
        <p:nvSpPr>
          <p:cNvPr id="3" name="Espace réservé du contenu 2"/>
          <p:cNvSpPr>
            <a:spLocks noGrp="1"/>
          </p:cNvSpPr>
          <p:nvPr>
            <p:ph idx="1"/>
          </p:nvPr>
        </p:nvSpPr>
        <p:spPr>
          <a:xfrm>
            <a:off x="179512" y="1340768"/>
            <a:ext cx="8712968" cy="5040560"/>
          </a:xfrm>
        </p:spPr>
        <p:txBody>
          <a:bodyPr>
            <a:normAutofit fontScale="70000" lnSpcReduction="20000"/>
          </a:bodyPr>
          <a:lstStyle/>
          <a:p>
            <a:endParaRPr lang="fr-FR" dirty="0" smtClean="0"/>
          </a:p>
          <a:p>
            <a:r>
              <a:rPr lang="fr-FR" dirty="0" smtClean="0"/>
              <a:t> On trouve du spirituel dans la nourriture. Au cours du repas, on mange du spirituel et pas simplement de la matière. </a:t>
            </a:r>
            <a:br>
              <a:rPr lang="fr-FR" dirty="0" smtClean="0"/>
            </a:br>
            <a:r>
              <a:rPr lang="fr-FR" dirty="0" smtClean="0"/>
              <a:t>La qualité de la nourriture forme l’âme. </a:t>
            </a:r>
          </a:p>
          <a:p>
            <a:r>
              <a:rPr lang="fr-FR" dirty="0" smtClean="0"/>
              <a:t>Manger le livre . Le mot </a:t>
            </a:r>
            <a:r>
              <a:rPr lang="fr-FR" dirty="0" err="1" smtClean="0"/>
              <a:t>Davar</a:t>
            </a:r>
            <a:r>
              <a:rPr lang="fr-FR" dirty="0" smtClean="0"/>
              <a:t> veut dire parole et Objet. </a:t>
            </a:r>
            <a:br>
              <a:rPr lang="fr-FR" dirty="0" smtClean="0"/>
            </a:br>
            <a:r>
              <a:rPr lang="fr-FR" dirty="0" smtClean="0"/>
              <a:t>La différence entre la fête de Pourim et de Kippour</a:t>
            </a:r>
            <a:br>
              <a:rPr lang="fr-FR" dirty="0" smtClean="0"/>
            </a:br>
            <a:endParaRPr lang="fr-FR" dirty="0" smtClean="0"/>
          </a:p>
          <a:p>
            <a:r>
              <a:rPr lang="fr-FR" dirty="0" smtClean="0"/>
              <a:t>La seule prière obligatoire écrite dans la Torah est la bénédiction avant le repas. Pour la faire, le croyant a l’obligation de se laver les mains avant le repas  </a:t>
            </a:r>
            <a:r>
              <a:rPr lang="fr-FR" b="1" dirty="0" smtClean="0">
                <a:solidFill>
                  <a:schemeClr val="accent1">
                    <a:lumMod val="60000"/>
                    <a:lumOff val="40000"/>
                  </a:schemeClr>
                </a:solidFill>
                <a:effectLst>
                  <a:outerShdw blurRad="38100" dist="38100" dir="2700000" algn="tl">
                    <a:srgbClr val="000000">
                      <a:alpha val="43137"/>
                    </a:srgbClr>
                  </a:outerShdw>
                </a:effectLst>
              </a:rPr>
              <a:t>       </a:t>
            </a:r>
            <a:r>
              <a:rPr lang="fr-FR" dirty="0" smtClean="0"/>
              <a:t>Après le repas, aussi, le croyant remercie Dieu c’est l’unique prière écrite dans les livres de Moïse.</a:t>
            </a:r>
          </a:p>
          <a:p>
            <a:endParaRPr lang="fr-FR" dirty="0" smtClean="0"/>
          </a:p>
          <a:p>
            <a:r>
              <a:rPr lang="fr-FR" dirty="0" smtClean="0"/>
              <a:t>Un juif pratiquant  ne peut manger de la cuisine préparée par une personne ne respectant pas elle-même les règles religieuses. </a:t>
            </a:r>
            <a:br>
              <a:rPr lang="fr-FR" dirty="0" smtClean="0"/>
            </a:br>
            <a:r>
              <a:rPr lang="fr-FR" dirty="0" smtClean="0"/>
              <a:t>Non seulement les ingrédients doivent être cachères, mais il faut éviter des mélanges, et tous les ustensiles de cuisine et la vaisselle doivent rester purs</a:t>
            </a:r>
            <a:r>
              <a:rPr lang="fr-FR" dirty="0" smtClean="0"/>
              <a:t>.</a:t>
            </a:r>
            <a:br>
              <a:rPr lang="fr-FR" dirty="0" smtClean="0"/>
            </a:br>
            <a:endParaRPr lang="fr-FR" dirty="0" smtClean="0"/>
          </a:p>
          <a:p>
            <a:r>
              <a:rPr lang="fr-FR" b="1" dirty="0" smtClean="0">
                <a:solidFill>
                  <a:srgbClr val="0070C0"/>
                </a:solidFill>
                <a:effectLst>
                  <a:outerShdw blurRad="38100" dist="38100" dir="2700000" algn="tl">
                    <a:srgbClr val="000000">
                      <a:alpha val="43137"/>
                    </a:srgbClr>
                  </a:outerShdw>
                </a:effectLst>
              </a:rPr>
              <a:t>La plupart des patients ne sont pas pratiquants, et à l’hôpital, la plupart des autres malades font des compromis.</a:t>
            </a:r>
          </a:p>
          <a:p>
            <a:endParaRPr lang="fr-FR" dirty="0" smtClean="0"/>
          </a:p>
          <a:p>
            <a:endParaRPr lang="fr-FR" dirty="0"/>
          </a:p>
        </p:txBody>
      </p:sp>
      <p:sp>
        <p:nvSpPr>
          <p:cNvPr id="4" name="Espace réservé de la date 3"/>
          <p:cNvSpPr>
            <a:spLocks noGrp="1"/>
          </p:cNvSpPr>
          <p:nvPr>
            <p:ph type="dt" sz="half" idx="10"/>
          </p:nvPr>
        </p:nvSpPr>
        <p:spPr/>
        <p:txBody>
          <a:bodyPr/>
          <a:lstStyle/>
          <a:p>
            <a:fld id="{9273C47F-531F-4A8C-B911-8F0F1ED8A733}"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32656"/>
            <a:ext cx="8229600" cy="1143000"/>
          </a:xfrm>
        </p:spPr>
        <p:txBody>
          <a:bodyPr/>
          <a:lstStyle/>
          <a:p>
            <a:r>
              <a:rPr lang="fr-FR" dirty="0" smtClean="0"/>
              <a:t>Manger de la viande </a:t>
            </a:r>
            <a:endParaRPr lang="fr-FR" dirty="0"/>
          </a:p>
        </p:txBody>
      </p:sp>
      <p:sp>
        <p:nvSpPr>
          <p:cNvPr id="3" name="Espace réservé du contenu 2"/>
          <p:cNvSpPr>
            <a:spLocks noGrp="1"/>
          </p:cNvSpPr>
          <p:nvPr>
            <p:ph idx="1"/>
          </p:nvPr>
        </p:nvSpPr>
        <p:spPr>
          <a:xfrm>
            <a:off x="0" y="2492896"/>
            <a:ext cx="5868144" cy="4032448"/>
          </a:xfrm>
        </p:spPr>
        <p:txBody>
          <a:bodyPr>
            <a:normAutofit fontScale="85000" lnSpcReduction="20000"/>
          </a:bodyPr>
          <a:lstStyle/>
          <a:p>
            <a:endParaRPr lang="fr-FR" dirty="0" smtClean="0"/>
          </a:p>
          <a:p>
            <a:r>
              <a:rPr lang="fr-FR" dirty="0" smtClean="0"/>
              <a:t>L’abatage rituel juif a été conçu pour limiter au maximum la souffrance animale :  Seule une personne diplômée peut tuer une bête, les normes sont très strictes, en particulier le couteau ne doit pas avoir la moindre brèche. le sacrificateur juif (</a:t>
            </a:r>
            <a:r>
              <a:rPr lang="fr-FR" i="1" dirty="0" err="1" smtClean="0"/>
              <a:t>shoh’et</a:t>
            </a:r>
            <a:r>
              <a:rPr lang="fr-FR" dirty="0" smtClean="0"/>
              <a:t>) coupe la trachée, l’œsophage, les artères carotides et veines jugulaires de la bête de telle sorte qu’elle meure le plus vite </a:t>
            </a:r>
            <a:r>
              <a:rPr lang="fr-FR" dirty="0" smtClean="0"/>
              <a:t>possible</a:t>
            </a:r>
          </a:p>
          <a:p>
            <a:r>
              <a:rPr lang="fr-FR" dirty="0" smtClean="0"/>
              <a:t>La viande doit être mise à l’eau et au sel pour la vider de son sang. </a:t>
            </a:r>
            <a:r>
              <a:rPr lang="fr-FR" b="1" dirty="0" smtClean="0">
                <a:solidFill>
                  <a:schemeClr val="accent1">
                    <a:lumMod val="60000"/>
                    <a:lumOff val="40000"/>
                  </a:schemeClr>
                </a:solidFill>
                <a:effectLst>
                  <a:outerShdw blurRad="38100" dist="38100" dir="2700000" algn="tl">
                    <a:srgbClr val="000000">
                      <a:alpha val="43137"/>
                    </a:srgbClr>
                  </a:outerShdw>
                </a:effectLst>
              </a:rPr>
              <a:t>Le sang, c’est la vie, et on ne peut se nourrir de la vie d’un animal. </a:t>
            </a:r>
            <a:endParaRPr lang="fr-FR" b="1" dirty="0" smtClean="0">
              <a:solidFill>
                <a:schemeClr val="accent1">
                  <a:lumMod val="60000"/>
                  <a:lumOff val="40000"/>
                </a:schemeClr>
              </a:solidFill>
              <a:effectLst>
                <a:outerShdw blurRad="38100" dist="38100" dir="2700000" algn="tl">
                  <a:srgbClr val="000000">
                    <a:alpha val="43137"/>
                  </a:srgbClr>
                </a:outerShdw>
              </a:effectLst>
            </a:endParaRPr>
          </a:p>
          <a:p>
            <a:endParaRPr lang="fr-FR" dirty="0"/>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23</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6084168" y="2986382"/>
            <a:ext cx="2808704" cy="2138738"/>
          </a:xfrm>
          <a:prstGeom prst="rect">
            <a:avLst/>
          </a:prstGeom>
          <a:noFill/>
          <a:ln w="9525">
            <a:noFill/>
            <a:miter lim="800000"/>
            <a:headEnd/>
            <a:tailEnd/>
          </a:ln>
        </p:spPr>
      </p:pic>
      <p:sp>
        <p:nvSpPr>
          <p:cNvPr id="7" name="Rectangle 6"/>
          <p:cNvSpPr/>
          <p:nvPr/>
        </p:nvSpPr>
        <p:spPr>
          <a:xfrm>
            <a:off x="251520" y="1484784"/>
            <a:ext cx="8640960" cy="1446550"/>
          </a:xfrm>
          <a:prstGeom prst="rect">
            <a:avLst/>
          </a:prstGeom>
        </p:spPr>
        <p:txBody>
          <a:bodyPr wrap="square">
            <a:spAutoFit/>
          </a:bodyPr>
          <a:lstStyle/>
          <a:p>
            <a:pPr>
              <a:buFont typeface="Arial" pitchFamily="34" charset="0"/>
              <a:buChar char="•"/>
            </a:pPr>
            <a:r>
              <a:rPr lang="fr-FR" sz="2400" dirty="0" smtClean="0"/>
              <a:t>  </a:t>
            </a:r>
            <a:r>
              <a:rPr lang="fr-FR" sz="2000" dirty="0" smtClean="0"/>
              <a:t>Manger de la viande signifie sacrifier un animal, ce qui n’est pas un acte anodin </a:t>
            </a:r>
            <a:r>
              <a:rPr lang="fr-FR" sz="2000" dirty="0" smtClean="0"/>
              <a:t>.  La </a:t>
            </a:r>
            <a:r>
              <a:rPr lang="fr-FR" sz="2000" dirty="0" smtClean="0"/>
              <a:t>souffrance animale est prise en compte dès Noé, ou l’on interdit de manger un animal vivant.</a:t>
            </a:r>
          </a:p>
          <a:p>
            <a:endParaRPr lang="fr-FR" sz="2400" dirty="0" smtClean="0"/>
          </a:p>
        </p:txBody>
      </p:sp>
      <p:sp>
        <p:nvSpPr>
          <p:cNvPr id="8" name="ZoneTexte 7"/>
          <p:cNvSpPr txBox="1"/>
          <p:nvPr/>
        </p:nvSpPr>
        <p:spPr>
          <a:xfrm>
            <a:off x="5940152" y="5445224"/>
            <a:ext cx="3024336" cy="923330"/>
          </a:xfrm>
          <a:prstGeom prst="rect">
            <a:avLst/>
          </a:prstGeom>
          <a:noFill/>
        </p:spPr>
        <p:txBody>
          <a:bodyPr wrap="square" rtlCol="0">
            <a:sp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L’abattage par le Rabbin Philippe Haddad </a:t>
            </a: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fontScale="90000"/>
          </a:bodyPr>
          <a:lstStyle/>
          <a:p>
            <a:r>
              <a:rPr lang="fr-FR" dirty="0" smtClean="0"/>
              <a:t>Ne pas mélanger le lait et la viande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  Il est écrit dans la Torah, trois  fois« Ne cuit pas le chevreau dans le lait de sa mère » </a:t>
            </a:r>
            <a:r>
              <a:rPr lang="he-IL" dirty="0" smtClean="0"/>
              <a:t>לא-תבשל גד' בחלב אמו</a:t>
            </a:r>
            <a:endParaRPr lang="fr-FR" dirty="0" smtClean="0"/>
          </a:p>
          <a:p>
            <a:r>
              <a:rPr lang="fr-FR" dirty="0" smtClean="0"/>
              <a:t>Le lait représente l’amour maternel alors que la viande que l’on mange provient d’un animal tué.  On ne mélange pas le symbole de l’amour avec ce qui symbolise la violence. On sait que le lait est alcalin et la viande acide, et que le mélange est mauvais pour la santé, mais cela n’explique pas l’interdiction. </a:t>
            </a:r>
          </a:p>
          <a:p>
            <a:r>
              <a:rPr lang="fr-FR" dirty="0" smtClean="0"/>
              <a:t>La vaisselle qui a servi à préparer ou manger la viande ne peut servir pour des laitages et réciproquement.</a:t>
            </a:r>
          </a:p>
          <a:p>
            <a:r>
              <a:rPr lang="fr-FR" dirty="0" smtClean="0"/>
              <a:t>Il faut attendre six heures après la viande pour manger du laitage. Par contre après le laitage on peut consommer de la viande . </a:t>
            </a:r>
            <a:endParaRPr lang="fr-FR" dirty="0"/>
          </a:p>
        </p:txBody>
      </p:sp>
      <p:sp>
        <p:nvSpPr>
          <p:cNvPr id="4" name="Espace réservé de la date 3"/>
          <p:cNvSpPr>
            <a:spLocks noGrp="1"/>
          </p:cNvSpPr>
          <p:nvPr>
            <p:ph type="dt" sz="half" idx="10"/>
          </p:nvPr>
        </p:nvSpPr>
        <p:spPr/>
        <p:txBody>
          <a:bodyPr/>
          <a:lstStyle/>
          <a:p>
            <a:fld id="{74EBBC80-FE8B-4C1A-94D9-5F992B8B7F15}"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 est cachère</a:t>
            </a:r>
            <a:endParaRPr lang="fr-FR" dirty="0"/>
          </a:p>
        </p:txBody>
      </p:sp>
      <p:sp>
        <p:nvSpPr>
          <p:cNvPr id="3" name="Espace réservé du contenu 2"/>
          <p:cNvSpPr>
            <a:spLocks noGrp="1"/>
          </p:cNvSpPr>
          <p:nvPr>
            <p:ph idx="1"/>
          </p:nvPr>
        </p:nvSpPr>
        <p:spPr>
          <a:xfrm>
            <a:off x="539552" y="1844824"/>
            <a:ext cx="8229600" cy="4389120"/>
          </a:xfrm>
        </p:spPr>
        <p:txBody>
          <a:bodyPr>
            <a:normAutofit fontScale="85000" lnSpcReduction="20000"/>
          </a:bodyPr>
          <a:lstStyle/>
          <a:p>
            <a:pPr>
              <a:buNone/>
            </a:pPr>
            <a:endParaRPr lang="fr-FR" dirty="0" smtClean="0"/>
          </a:p>
          <a:p>
            <a:r>
              <a:rPr lang="fr-FR" b="1" dirty="0" smtClean="0">
                <a:solidFill>
                  <a:schemeClr val="accent1">
                    <a:lumMod val="60000"/>
                    <a:lumOff val="40000"/>
                  </a:schemeClr>
                </a:solidFill>
                <a:effectLst>
                  <a:outerShdw blurRad="38100" dist="38100" dir="2700000" algn="tl">
                    <a:srgbClr val="000000">
                      <a:alpha val="43137"/>
                    </a:srgbClr>
                  </a:outerShdw>
                </a:effectLst>
              </a:rPr>
              <a:t>Manger cachère est bon pour l’âme, pour maintenir la communauté soudée, et ce n’est pas mauvais pour la santé </a:t>
            </a:r>
          </a:p>
          <a:p>
            <a:r>
              <a:rPr lang="fr-FR" dirty="0" smtClean="0"/>
              <a:t>Sont </a:t>
            </a:r>
            <a:r>
              <a:rPr lang="fr-FR" dirty="0" smtClean="0"/>
              <a:t>autorisés : la volaille (sauf la pintade), la viande des bovins, des ovins et des caprins. </a:t>
            </a:r>
            <a:br>
              <a:rPr lang="fr-FR" dirty="0" smtClean="0"/>
            </a:br>
            <a:r>
              <a:rPr lang="fr-FR" dirty="0" smtClean="0"/>
              <a:t>Mais les animaux doivent être abattus rituellement et la viande vidée de son sang selon un rite précis.</a:t>
            </a:r>
            <a:br>
              <a:rPr lang="fr-FR" dirty="0" smtClean="0"/>
            </a:br>
            <a:r>
              <a:rPr lang="fr-FR" dirty="0" smtClean="0"/>
              <a:t>Les fromages ne doivent pas être caillés à l’aide de présure animale.</a:t>
            </a:r>
            <a:br>
              <a:rPr lang="fr-FR" dirty="0" smtClean="0"/>
            </a:br>
            <a:r>
              <a:rPr lang="fr-FR" dirty="0" smtClean="0"/>
              <a:t>Sont autorisés les poissons ayant écailles et nageoires </a:t>
            </a:r>
          </a:p>
          <a:p>
            <a:r>
              <a:rPr lang="fr-FR" dirty="0" smtClean="0"/>
              <a:t>Les œufs ne posent en principe pas de problème sauf si dans les œufs au plat on trouvait des tâches de sang. </a:t>
            </a:r>
          </a:p>
          <a:p>
            <a:r>
              <a:rPr lang="fr-FR" b="1" dirty="0" smtClean="0">
                <a:solidFill>
                  <a:schemeClr val="accent1">
                    <a:lumMod val="60000"/>
                    <a:lumOff val="40000"/>
                  </a:schemeClr>
                </a:solidFill>
                <a:effectLst>
                  <a:outerShdw blurRad="38100" dist="38100" dir="2700000" algn="tl">
                    <a:srgbClr val="000000">
                      <a:alpha val="43137"/>
                    </a:srgbClr>
                  </a:outerShdw>
                </a:effectLst>
              </a:rPr>
              <a:t>On ne mélange jamais  les produits carnés avec les produits lactés ni dans la cuisson, ni dans le même repas. </a:t>
            </a:r>
          </a:p>
          <a:p>
            <a:pPr>
              <a:buNone/>
            </a:pPr>
            <a:endParaRPr lang="fr-FR" dirty="0" smtClean="0"/>
          </a:p>
        </p:txBody>
      </p:sp>
      <p:sp>
        <p:nvSpPr>
          <p:cNvPr id="4" name="Espace réservé de la date 3"/>
          <p:cNvSpPr>
            <a:spLocks noGrp="1"/>
          </p:cNvSpPr>
          <p:nvPr>
            <p:ph type="dt" sz="half" idx="10"/>
          </p:nvPr>
        </p:nvSpPr>
        <p:spPr/>
        <p:txBody>
          <a:bodyPr/>
          <a:lstStyle/>
          <a:p>
            <a:fld id="{0EE45424-8555-46BD-9DFA-943D83053592}"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620688"/>
            <a:ext cx="8229600" cy="1143000"/>
          </a:xfrm>
        </p:spPr>
        <p:txBody>
          <a:bodyPr/>
          <a:lstStyle/>
          <a:p>
            <a:r>
              <a:rPr lang="fr-FR" dirty="0" smtClean="0"/>
              <a:t>Ce qui est cachère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fromages sans présure animale sont autorisés  (yaourts, beurre, crème et fromages industriels pour la plupart) </a:t>
            </a:r>
            <a:br>
              <a:rPr lang="fr-FR" dirty="0" smtClean="0"/>
            </a:br>
            <a:r>
              <a:rPr lang="fr-FR" dirty="0" smtClean="0"/>
              <a:t>Mais dans le doute certains se privent de fromage. Leur proposer des yaourts (sans gélatine ! ) .</a:t>
            </a:r>
          </a:p>
          <a:p>
            <a:r>
              <a:rPr lang="fr-FR" dirty="0" smtClean="0"/>
              <a:t>Tous les fruits et légumes sont cachères mais ils ne doivent pas être véreux… les escargots, vers  et limaces sont interdits.</a:t>
            </a:r>
          </a:p>
          <a:p>
            <a:r>
              <a:rPr lang="fr-FR" dirty="0" smtClean="0"/>
              <a:t>Les fruits de mer ne sont jamais autorisés. </a:t>
            </a:r>
          </a:p>
          <a:p>
            <a:r>
              <a:rPr lang="fr-FR" b="1" dirty="0" smtClean="0">
                <a:solidFill>
                  <a:schemeClr val="accent1">
                    <a:lumMod val="60000"/>
                    <a:lumOff val="40000"/>
                  </a:schemeClr>
                </a:solidFill>
                <a:effectLst>
                  <a:outerShdw blurRad="38100" dist="38100" dir="2700000" algn="tl">
                    <a:srgbClr val="000000">
                      <a:alpha val="43137"/>
                    </a:srgbClr>
                  </a:outerShdw>
                </a:effectLst>
              </a:rPr>
              <a:t>Quand sa vie est en danger un malade peut manger n’importe quoi.</a:t>
            </a:r>
            <a:endParaRPr lang="fr-FR" b="1" dirty="0">
              <a:solidFill>
                <a:schemeClr val="accent1">
                  <a:lumMod val="60000"/>
                  <a:lumOff val="40000"/>
                </a:schemeClr>
              </a:solidFill>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fld id="{1CDDC1BF-4053-41A9-9857-3D3D6FA70419}"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fin de vie </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Rabbi </a:t>
            </a:r>
            <a:r>
              <a:rPr lang="fr-FR" dirty="0" err="1" smtClean="0"/>
              <a:t>Elazar</a:t>
            </a:r>
            <a:r>
              <a:rPr lang="fr-FR" dirty="0" smtClean="0"/>
              <a:t> </a:t>
            </a:r>
            <a:r>
              <a:rPr lang="fr-FR" dirty="0" err="1" smtClean="0"/>
              <a:t>Hakapar</a:t>
            </a:r>
            <a:r>
              <a:rPr lang="fr-FR" dirty="0" smtClean="0"/>
              <a:t> dit : « </a:t>
            </a:r>
            <a:r>
              <a:rPr lang="fr-FR" sz="2200" dirty="0" smtClean="0"/>
              <a:t>C’est malgré toi que tu  es créé, malgré toi que tu vis, malgré toi que tu </a:t>
            </a:r>
            <a:br>
              <a:rPr lang="fr-FR" sz="2200" dirty="0" smtClean="0"/>
            </a:br>
            <a:r>
              <a:rPr lang="fr-FR" sz="2200" dirty="0" smtClean="0"/>
              <a:t>meurs…, et malgré toi que tu  rendra des comptes devant le Roi des Rois, le Saint Béni soit ­Il</a:t>
            </a:r>
            <a:r>
              <a:rPr lang="fr-FR" dirty="0" smtClean="0"/>
              <a:t> ». </a:t>
            </a:r>
            <a:r>
              <a:rPr lang="fr-FR" sz="1300" dirty="0" smtClean="0"/>
              <a:t>(Traité </a:t>
            </a:r>
            <a:r>
              <a:rPr lang="fr-FR" sz="1300" dirty="0" err="1" smtClean="0"/>
              <a:t>Avot</a:t>
            </a:r>
            <a:r>
              <a:rPr lang="fr-FR" sz="1300" dirty="0" smtClean="0"/>
              <a:t>, Chapitre 4, Mishna 22</a:t>
            </a:r>
            <a:r>
              <a:rPr lang="fr-FR" sz="2200" dirty="0" smtClean="0"/>
              <a:t>)</a:t>
            </a:r>
            <a:br>
              <a:rPr lang="fr-FR" sz="2200" dirty="0" smtClean="0"/>
            </a:br>
            <a:r>
              <a:rPr lang="fr-FR" sz="2200" dirty="0" smtClean="0"/>
              <a:t> </a:t>
            </a:r>
            <a:r>
              <a:rPr lang="fr-FR" sz="2600" dirty="0" smtClean="0"/>
              <a:t>L’homme n’est pas l’ultime propriétaire de sa propre vie, </a:t>
            </a:r>
            <a:br>
              <a:rPr lang="fr-FR" sz="2600" dirty="0" smtClean="0"/>
            </a:br>
            <a:r>
              <a:rPr lang="fr-FR" sz="2600" dirty="0" smtClean="0"/>
              <a:t>le suicide est un assassinat.</a:t>
            </a:r>
            <a:r>
              <a:rPr lang="fr-FR" sz="1400" dirty="0" smtClean="0"/>
              <a:t/>
            </a:r>
            <a:br>
              <a:rPr lang="fr-FR" sz="1400" dirty="0" smtClean="0"/>
            </a:br>
            <a:r>
              <a:rPr lang="fr-FR" sz="1400" dirty="0" smtClean="0"/>
              <a:t> </a:t>
            </a:r>
            <a:r>
              <a:rPr lang="fr-FR" sz="3300" b="1" dirty="0" smtClean="0">
                <a:solidFill>
                  <a:schemeClr val="accent1">
                    <a:lumMod val="60000"/>
                    <a:lumOff val="40000"/>
                  </a:schemeClr>
                </a:solidFill>
                <a:effectLst>
                  <a:outerShdw blurRad="38100" dist="38100" dir="2700000" algn="tl">
                    <a:srgbClr val="000000">
                      <a:alpha val="43137"/>
                    </a:srgbClr>
                  </a:outerShdw>
                </a:effectLst>
              </a:rPr>
              <a:t>L’</a:t>
            </a:r>
            <a:r>
              <a:rPr lang="fr-FR" sz="3300" b="1" dirty="0" err="1" smtClean="0">
                <a:solidFill>
                  <a:schemeClr val="accent1">
                    <a:lumMod val="60000"/>
                    <a:lumOff val="40000"/>
                  </a:schemeClr>
                </a:solidFill>
                <a:effectLst>
                  <a:outerShdw blurRad="38100" dist="38100" dir="2700000" algn="tl">
                    <a:srgbClr val="000000">
                      <a:alpha val="43137"/>
                    </a:srgbClr>
                  </a:outerShdw>
                </a:effectLst>
              </a:rPr>
              <a:t>Eutanasie</a:t>
            </a:r>
            <a:r>
              <a:rPr lang="fr-FR" sz="3300" b="1" dirty="0" smtClean="0">
                <a:solidFill>
                  <a:schemeClr val="accent1">
                    <a:lumMod val="60000"/>
                    <a:lumOff val="40000"/>
                  </a:schemeClr>
                </a:solidFill>
                <a:effectLst>
                  <a:outerShdw blurRad="38100" dist="38100" dir="2700000" algn="tl">
                    <a:srgbClr val="000000">
                      <a:alpha val="43137"/>
                    </a:srgbClr>
                  </a:outerShdw>
                </a:effectLst>
              </a:rPr>
              <a:t> active n’est pas autorisée </a:t>
            </a:r>
          </a:p>
          <a:p>
            <a:r>
              <a:rPr lang="fr-FR" sz="3300" b="1" dirty="0" smtClean="0">
                <a:solidFill>
                  <a:schemeClr val="accent1">
                    <a:lumMod val="60000"/>
                    <a:lumOff val="40000"/>
                  </a:schemeClr>
                </a:solidFill>
                <a:effectLst>
                  <a:outerShdw blurRad="38100" dist="38100" dir="2700000" algn="tl">
                    <a:srgbClr val="000000">
                      <a:alpha val="43137"/>
                    </a:srgbClr>
                  </a:outerShdw>
                </a:effectLst>
              </a:rPr>
              <a:t>Pas plus que l’acharnement thérapeutique</a:t>
            </a:r>
            <a:r>
              <a:rPr lang="fr-FR" sz="3300" dirty="0" smtClean="0">
                <a:solidFill>
                  <a:schemeClr val="accent1">
                    <a:lumMod val="60000"/>
                    <a:lumOff val="40000"/>
                  </a:schemeClr>
                </a:solidFill>
                <a:effectLst>
                  <a:outerShdw blurRad="38100" dist="38100" dir="2700000" algn="tl">
                    <a:srgbClr val="000000">
                      <a:alpha val="43137"/>
                    </a:srgbClr>
                  </a:outerShdw>
                </a:effectLst>
              </a:rPr>
              <a:t>.</a:t>
            </a:r>
            <a:r>
              <a:rPr lang="fr-FR" dirty="0" smtClean="0"/>
              <a:t/>
            </a:r>
            <a:br>
              <a:rPr lang="fr-FR" dirty="0" smtClean="0"/>
            </a:br>
            <a:r>
              <a:rPr lang="fr-FR" sz="2400" dirty="0" smtClean="0"/>
              <a:t> Le malade reste libre de choisir ou non un nouveau traitement expérimental, voir d’arrêter un traitement. Les soignants considèrent les mourants comme les autres malades, et allègent  leurs souffrances</a:t>
            </a:r>
            <a:r>
              <a:rPr lang="fr-FR" dirty="0" smtClean="0"/>
              <a:t>. </a:t>
            </a:r>
          </a:p>
          <a:p>
            <a:r>
              <a:rPr lang="fr-FR" dirty="0" smtClean="0"/>
              <a:t>Il est licite d’arrêter ce qui empêche une personne de mourir quand le cas est désespéré.</a:t>
            </a:r>
            <a:br>
              <a:rPr lang="fr-FR" dirty="0" smtClean="0"/>
            </a:br>
            <a:r>
              <a:rPr lang="fr-FR" dirty="0" smtClean="0"/>
              <a:t>(mort de Rabbi  </a:t>
            </a:r>
            <a:r>
              <a:rPr lang="fr-FR" dirty="0" err="1" smtClean="0"/>
              <a:t>Yehouda</a:t>
            </a:r>
            <a:r>
              <a:rPr lang="fr-FR" dirty="0" smtClean="0"/>
              <a:t> </a:t>
            </a:r>
            <a:r>
              <a:rPr lang="fr-FR" dirty="0" err="1" smtClean="0"/>
              <a:t>Hanassi</a:t>
            </a:r>
            <a:r>
              <a:rPr lang="fr-FR" dirty="0" smtClean="0"/>
              <a:t>) </a:t>
            </a:r>
            <a:endParaRPr lang="fr-FR" dirty="0"/>
          </a:p>
        </p:txBody>
      </p:sp>
      <p:sp>
        <p:nvSpPr>
          <p:cNvPr id="4" name="Espace réservé de la date 3"/>
          <p:cNvSpPr>
            <a:spLocks noGrp="1"/>
          </p:cNvSpPr>
          <p:nvPr>
            <p:ph type="dt" sz="half" idx="10"/>
          </p:nvPr>
        </p:nvSpPr>
        <p:spPr/>
        <p:txBody>
          <a:bodyPr/>
          <a:lstStyle/>
          <a:p>
            <a:fld id="{3E9F395C-316F-4526-81E6-B34ED641D89F}"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Après la vie </a:t>
            </a:r>
            <a:endParaRPr lang="fr-FR" dirty="0"/>
          </a:p>
        </p:txBody>
      </p:sp>
      <p:sp>
        <p:nvSpPr>
          <p:cNvPr id="3" name="Espace réservé du contenu 2"/>
          <p:cNvSpPr>
            <a:spLocks noGrp="1"/>
          </p:cNvSpPr>
          <p:nvPr>
            <p:ph idx="1"/>
          </p:nvPr>
        </p:nvSpPr>
        <p:spPr>
          <a:xfrm>
            <a:off x="457200" y="1935480"/>
            <a:ext cx="8147248" cy="2429624"/>
          </a:xfrm>
        </p:spPr>
        <p:txBody>
          <a:bodyPr>
            <a:normAutofit fontScale="77500" lnSpcReduction="20000"/>
          </a:bodyPr>
          <a:lstStyle/>
          <a:p>
            <a:r>
              <a:rPr lang="fr-FR" dirty="0" smtClean="0"/>
              <a:t>" Le Sage, même mort, est vivant, le méchant, même vivant, est mort " (</a:t>
            </a:r>
            <a:r>
              <a:rPr lang="fr-FR" i="1" dirty="0" err="1" smtClean="0"/>
              <a:t>Berakhot</a:t>
            </a:r>
            <a:r>
              <a:rPr lang="fr-FR" i="1" dirty="0" smtClean="0"/>
              <a:t> 18b</a:t>
            </a:r>
            <a:r>
              <a:rPr lang="fr-FR" dirty="0" smtClean="0"/>
              <a:t>).</a:t>
            </a:r>
            <a:endParaRPr lang="fr-FR" dirty="0" smtClean="0"/>
          </a:p>
          <a:p>
            <a:r>
              <a:rPr lang="fr-FR" dirty="0" smtClean="0"/>
              <a:t>Tout Israël aura une part au monde qui vient, comme il est dit : «</a:t>
            </a:r>
            <a:r>
              <a:rPr lang="fr-FR" i="1" dirty="0" smtClean="0"/>
              <a:t>Is 60:21-</a:t>
            </a:r>
            <a:r>
              <a:rPr lang="fr-FR" dirty="0" smtClean="0"/>
              <a:t>Ton peuple, rien que des justes, possédera le pays à jamais, rejeton de mes plantations, œuvre de mes mains, pour me glorifier</a:t>
            </a:r>
            <a:r>
              <a:rPr lang="fr-FR" dirty="0" smtClean="0"/>
              <a:t>. »  </a:t>
            </a:r>
            <a:br>
              <a:rPr lang="fr-FR" dirty="0" smtClean="0"/>
            </a:br>
            <a:r>
              <a:rPr lang="fr-FR" dirty="0" smtClean="0"/>
              <a:t>Mais, il n’y aura pas de part pour ceux qui disent qu’il n’y  pas de  résurrection des morts dans la torah, qu’il n’y a pas de torah venue du ciel,  et les « </a:t>
            </a:r>
            <a:r>
              <a:rPr lang="fr-FR" dirty="0" err="1" smtClean="0"/>
              <a:t>apikoross</a:t>
            </a:r>
            <a:r>
              <a:rPr lang="fr-FR" dirty="0" smtClean="0"/>
              <a:t> ». (</a:t>
            </a:r>
            <a:r>
              <a:rPr lang="fr-FR" dirty="0" err="1" smtClean="0"/>
              <a:t>Sanedrin</a:t>
            </a:r>
            <a:r>
              <a:rPr lang="fr-FR" dirty="0" smtClean="0"/>
              <a:t> 10-1) </a:t>
            </a:r>
            <a:endParaRPr lang="fr-FR" dirty="0"/>
          </a:p>
        </p:txBody>
      </p:sp>
      <p:sp>
        <p:nvSpPr>
          <p:cNvPr id="4" name="Espace réservé de la date 3"/>
          <p:cNvSpPr>
            <a:spLocks noGrp="1"/>
          </p:cNvSpPr>
          <p:nvPr>
            <p:ph type="dt" sz="half" idx="10"/>
          </p:nvPr>
        </p:nvSpPr>
        <p:spPr/>
        <p:txBody>
          <a:bodyPr/>
          <a:lstStyle/>
          <a:p>
            <a:fld id="{74EBBC80-FE8B-4C1A-94D9-5F992B8B7F15}"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28</a:t>
            </a:fld>
            <a:endParaRPr lang="fr-FR"/>
          </a:p>
        </p:txBody>
      </p:sp>
      <p:pic>
        <p:nvPicPr>
          <p:cNvPr id="6" name="Image 5" descr="chagall-concert.jpg"/>
          <p:cNvPicPr>
            <a:picLocks noChangeAspect="1"/>
          </p:cNvPicPr>
          <p:nvPr/>
        </p:nvPicPr>
        <p:blipFill>
          <a:blip r:embed="rId2" cstate="print"/>
          <a:stretch>
            <a:fillRect/>
          </a:stretch>
        </p:blipFill>
        <p:spPr>
          <a:xfrm>
            <a:off x="2627784" y="4509120"/>
            <a:ext cx="3657600" cy="21701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276872"/>
            <a:ext cx="8579296" cy="4839816"/>
          </a:xfrm>
        </p:spPr>
        <p:txBody>
          <a:bodyPr>
            <a:normAutofit fontScale="55000" lnSpcReduction="20000"/>
          </a:bodyPr>
          <a:lstStyle/>
          <a:p>
            <a:pPr>
              <a:buNone/>
            </a:pPr>
            <a:r>
              <a:rPr lang="fr-FR" dirty="0" smtClean="0"/>
              <a:t> </a:t>
            </a:r>
          </a:p>
          <a:p>
            <a:r>
              <a:rPr lang="fr-FR" b="1" dirty="0" smtClean="0"/>
              <a:t>Mon Dieu, remplis mon âme d'amour pour l'art et pour toutes les créatures. N'admets pas que la soif du gain et la recherche de la gloire m'influencent dans l'exercice de mon Art, car les ennemis de la vérité et de l'amour des hommes pourraient facilement m'abuser et m'éloigner du noble devoir de faire du bien à tes enfants. Soutiens la force de mon </a:t>
            </a:r>
            <a:r>
              <a:rPr lang="fr-FR" b="1" dirty="0" err="1" smtClean="0"/>
              <a:t>coeur</a:t>
            </a:r>
            <a:r>
              <a:rPr lang="fr-FR" b="1" dirty="0" smtClean="0"/>
              <a:t> pour qu'il soit toujours prêt à servir le pauvre et le riche, l'ami et l'ennemi, le bon et le mauvais.</a:t>
            </a:r>
            <a:endParaRPr lang="fr-FR" dirty="0" smtClean="0"/>
          </a:p>
          <a:p>
            <a:r>
              <a:rPr lang="fr-FR" b="1" dirty="0" smtClean="0"/>
              <a:t>Fais que je ne voie que l'homme dans celui qui souffre. Fais que mon esprit reste clair auprès du lit du malade et qu'il ne soit distrait par aucune chose étrangère afin qu'il ait présent tout ce que l'expérience et la science lui ont enseigné, car grandes et sublimes sont les recherches scientifiques qui ont pour but de conserver la santé et la vie de toutes les créatures.</a:t>
            </a:r>
            <a:endParaRPr lang="fr-FR" dirty="0" smtClean="0"/>
          </a:p>
          <a:p>
            <a:r>
              <a:rPr lang="fr-FR" b="1" dirty="0" smtClean="0"/>
              <a:t>Fais que mes malades aient confiance en moi et mon Art pour qu'ils suivent mes conseils et mes prescriptions. </a:t>
            </a:r>
            <a:r>
              <a:rPr lang="fr-FR" b="1" dirty="0" err="1" smtClean="0"/>
              <a:t>Eloigne</a:t>
            </a:r>
            <a:r>
              <a:rPr lang="fr-FR" b="1" dirty="0" smtClean="0"/>
              <a:t> de leur lit les charlatans, l'armée des parents aux mille conseils, et les gardes qui savent toujours tout : car c'est une engeance dangereuse qui, par vanité, fait échouer les meilleures intentions de l'Art et conduit souvent les créatures à la mort. Si les ignorants me blâment et me raillent, fais que l'amour de mon Art, comme une cuirasse, me rende invulnérable, pour que je puisse persévérer dans le vrai, sans égard au prestige, au renom et à l'âge de mes ennemis. Prête-moi, mon Dieu, l'indulgence et la patience auprès des malades entêtés et grossiers.</a:t>
            </a:r>
            <a:endParaRPr lang="fr-FR" dirty="0" smtClean="0"/>
          </a:p>
          <a:p>
            <a:r>
              <a:rPr lang="fr-FR" b="1" dirty="0" smtClean="0"/>
              <a:t>Fais que je sois modéré en tout, mais insatiable dans mon amour de la science. </a:t>
            </a:r>
            <a:r>
              <a:rPr lang="fr-FR" b="1" dirty="0" err="1" smtClean="0"/>
              <a:t>Eloigne</a:t>
            </a:r>
            <a:r>
              <a:rPr lang="fr-FR" b="1" dirty="0" smtClean="0"/>
              <a:t> de moi l'idée que je peux tout. Donne-moi la force, la volonté et l'occasion d'élargir de plus en plus mes connaissances. Je peux aujourd'hui découvrir dans mon savoir des choses que je ne soupçonnais pas hier, car l'Art est grand mais l'esprit de l'homme pénètre toujours plus avant.</a:t>
            </a:r>
            <a:endParaRPr lang="fr-FR" dirty="0" smtClean="0"/>
          </a:p>
        </p:txBody>
      </p:sp>
      <p:sp>
        <p:nvSpPr>
          <p:cNvPr id="4" name="Espace réservé de la date 3"/>
          <p:cNvSpPr>
            <a:spLocks noGrp="1"/>
          </p:cNvSpPr>
          <p:nvPr>
            <p:ph type="dt" sz="half" idx="10"/>
          </p:nvPr>
        </p:nvSpPr>
        <p:spPr/>
        <p:txBody>
          <a:bodyPr/>
          <a:lstStyle/>
          <a:p>
            <a:fld id="{74EBBC80-FE8B-4C1A-94D9-5F992B8B7F15}"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29</a:t>
            </a:fld>
            <a:endParaRPr lang="fr-FR"/>
          </a:p>
        </p:txBody>
      </p:sp>
      <p:sp>
        <p:nvSpPr>
          <p:cNvPr id="6" name="Titre 5"/>
          <p:cNvSpPr>
            <a:spLocks noGrp="1"/>
          </p:cNvSpPr>
          <p:nvPr>
            <p:ph type="title"/>
          </p:nvPr>
        </p:nvSpPr>
        <p:spPr>
          <a:xfrm>
            <a:off x="611560" y="764704"/>
            <a:ext cx="8229600" cy="794352"/>
          </a:xfrm>
        </p:spPr>
        <p:txBody>
          <a:bodyPr>
            <a:normAutofit fontScale="90000"/>
          </a:bodyPr>
          <a:lstStyle/>
          <a:p>
            <a:r>
              <a:rPr lang="fr-FR" dirty="0" smtClean="0"/>
              <a:t>Prière de Maïmonide </a:t>
            </a:r>
            <a:endParaRPr lang="fr-FR" dirty="0"/>
          </a:p>
        </p:txBody>
      </p:sp>
      <p:pic>
        <p:nvPicPr>
          <p:cNvPr id="7" name="Image 6" descr="ANd9GcSsYDRG44d2X9ZnpwAsvft9vK6-NrChElzF9bvEvHJAsdxhA9dy"/>
          <p:cNvPicPr>
            <a:picLocks noChangeAspect="1"/>
          </p:cNvPicPr>
          <p:nvPr/>
        </p:nvPicPr>
        <p:blipFill>
          <a:blip r:embed="rId2" cstate="print"/>
          <a:stretch>
            <a:fillRect/>
          </a:stretch>
        </p:blipFill>
        <p:spPr>
          <a:xfrm>
            <a:off x="6876256" y="0"/>
            <a:ext cx="1819275" cy="2505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8229600" cy="1143000"/>
          </a:xfrm>
        </p:spPr>
        <p:txBody>
          <a:bodyPr/>
          <a:lstStyle/>
          <a:p>
            <a:r>
              <a:rPr lang="fr-FR" dirty="0" smtClean="0"/>
              <a:t>Histoire du Judaïsme</a:t>
            </a:r>
            <a:endParaRPr lang="fr-FR" dirty="0"/>
          </a:p>
        </p:txBody>
      </p:sp>
      <p:sp>
        <p:nvSpPr>
          <p:cNvPr id="3" name="Espace réservé du contenu 2"/>
          <p:cNvSpPr>
            <a:spLocks noGrp="1"/>
          </p:cNvSpPr>
          <p:nvPr>
            <p:ph idx="1"/>
          </p:nvPr>
        </p:nvSpPr>
        <p:spPr>
          <a:xfrm>
            <a:off x="107504" y="1412776"/>
            <a:ext cx="5616624" cy="3384376"/>
          </a:xfrm>
        </p:spPr>
        <p:txBody>
          <a:bodyPr>
            <a:normAutofit fontScale="77500" lnSpcReduction="20000"/>
          </a:bodyPr>
          <a:lstStyle/>
          <a:p>
            <a:r>
              <a:rPr lang="fr-FR" dirty="0" smtClean="0"/>
              <a:t>Un passé mythique, avec Babylone pour père et l’Égypte pour mère.</a:t>
            </a:r>
            <a:br>
              <a:rPr lang="fr-FR" dirty="0" smtClean="0"/>
            </a:br>
            <a:r>
              <a:rPr lang="fr-FR" dirty="0" smtClean="0"/>
              <a:t>      ( Parents indignes   !   </a:t>
            </a:r>
            <a:r>
              <a:rPr lang="fr-FR" dirty="0" smtClean="0">
                <a:sym typeface="Wingdings" pitchFamily="2" charset="2"/>
              </a:rPr>
              <a:t>  ) </a:t>
            </a:r>
            <a:br>
              <a:rPr lang="fr-FR" dirty="0" smtClean="0">
                <a:sym typeface="Wingdings" pitchFamily="2" charset="2"/>
              </a:rPr>
            </a:br>
            <a:endParaRPr lang="fr-FR" dirty="0" smtClean="0">
              <a:sym typeface="Wingdings" pitchFamily="2" charset="2"/>
            </a:endParaRPr>
          </a:p>
          <a:p>
            <a:r>
              <a:rPr lang="fr-FR" dirty="0" smtClean="0"/>
              <a:t>Une religion nationale fixée par Josias  (-620)</a:t>
            </a:r>
          </a:p>
          <a:p>
            <a:r>
              <a:rPr lang="fr-FR" sz="2800" dirty="0" smtClean="0"/>
              <a:t>Qui se confronte à l’Hellénisme </a:t>
            </a:r>
          </a:p>
          <a:p>
            <a:pPr>
              <a:buFont typeface="Arial" pitchFamily="34" charset="0"/>
              <a:buChar char="•"/>
            </a:pPr>
            <a:r>
              <a:rPr lang="fr-FR" sz="2800" dirty="0" smtClean="0"/>
              <a:t>Et survit à la fin de la nation </a:t>
            </a:r>
            <a:br>
              <a:rPr lang="fr-FR" sz="2800" dirty="0" smtClean="0"/>
            </a:br>
            <a:r>
              <a:rPr lang="fr-FR" sz="2800" b="1" dirty="0" err="1" smtClean="0">
                <a:solidFill>
                  <a:schemeClr val="accent1">
                    <a:lumMod val="60000"/>
                    <a:lumOff val="40000"/>
                  </a:schemeClr>
                </a:solidFill>
                <a:effectLst>
                  <a:outerShdw blurRad="38100" dist="38100" dir="2700000" algn="tl">
                    <a:srgbClr val="000000">
                      <a:alpha val="43137"/>
                    </a:srgbClr>
                  </a:outerShdw>
                </a:effectLst>
              </a:rPr>
              <a:t>Yohanan</a:t>
            </a:r>
            <a:r>
              <a:rPr lang="fr-FR" sz="2800" b="1" dirty="0" smtClean="0">
                <a:solidFill>
                  <a:schemeClr val="accent1">
                    <a:lumMod val="60000"/>
                    <a:lumOff val="40000"/>
                  </a:schemeClr>
                </a:solidFill>
                <a:effectLst>
                  <a:outerShdw blurRad="38100" dist="38100" dir="2700000" algn="tl">
                    <a:srgbClr val="000000">
                      <a:alpha val="43137"/>
                    </a:srgbClr>
                  </a:outerShdw>
                </a:effectLst>
              </a:rPr>
              <a:t> ben </a:t>
            </a:r>
            <a:r>
              <a:rPr lang="fr-FR" sz="2800" b="1" dirty="0" err="1" smtClean="0">
                <a:solidFill>
                  <a:schemeClr val="accent1">
                    <a:lumMod val="60000"/>
                    <a:lumOff val="40000"/>
                  </a:schemeClr>
                </a:solidFill>
                <a:effectLst>
                  <a:outerShdw blurRad="38100" dist="38100" dir="2700000" algn="tl">
                    <a:srgbClr val="000000">
                      <a:alpha val="43137"/>
                    </a:srgbClr>
                  </a:outerShdw>
                </a:effectLst>
              </a:rPr>
              <a:t>Zakaï</a:t>
            </a:r>
            <a:r>
              <a:rPr lang="fr-FR" sz="2800" b="1" dirty="0" smtClean="0">
                <a:solidFill>
                  <a:schemeClr val="accent1">
                    <a:lumMod val="60000"/>
                    <a:lumOff val="40000"/>
                  </a:schemeClr>
                </a:solidFill>
                <a:effectLst>
                  <a:outerShdw blurRad="38100" dist="38100" dir="2700000" algn="tl">
                    <a:srgbClr val="000000">
                      <a:alpha val="43137"/>
                    </a:srgbClr>
                  </a:outerShdw>
                </a:effectLst>
              </a:rPr>
              <a:t> </a:t>
            </a:r>
            <a:r>
              <a:rPr lang="fr-FR" sz="2800" dirty="0" smtClean="0"/>
              <a:t>obtient  </a:t>
            </a:r>
            <a:r>
              <a:rPr lang="fr-FR" sz="2800" dirty="0" err="1" smtClean="0"/>
              <a:t>Yavné</a:t>
            </a:r>
            <a:r>
              <a:rPr lang="fr-FR" sz="2800" dirty="0" smtClean="0"/>
              <a:t> de Vespasien pendant le siège de Jérusalem, il remplaça les sacrifices par la prière et assura la survie du juda</a:t>
            </a:r>
            <a:r>
              <a:rPr lang="fr-FR" sz="2400" dirty="0" smtClean="0"/>
              <a:t>ï</a:t>
            </a:r>
            <a:r>
              <a:rPr lang="fr-FR" sz="2800" dirty="0" smtClean="0"/>
              <a:t>sme. </a:t>
            </a:r>
            <a:endParaRPr lang="fr-FR" sz="2800" dirty="0" smtClean="0">
              <a:solidFill>
                <a:schemeClr val="accent1">
                  <a:lumMod val="60000"/>
                  <a:lumOff val="40000"/>
                </a:schemeClr>
              </a:solidFill>
            </a:endParaRPr>
          </a:p>
        </p:txBody>
      </p:sp>
      <p:sp>
        <p:nvSpPr>
          <p:cNvPr id="7" name="Espace réservé de la date 6"/>
          <p:cNvSpPr>
            <a:spLocks noGrp="1"/>
          </p:cNvSpPr>
          <p:nvPr>
            <p:ph type="dt" sz="half" idx="10"/>
          </p:nvPr>
        </p:nvSpPr>
        <p:spPr/>
        <p:txBody>
          <a:bodyPr/>
          <a:lstStyle/>
          <a:p>
            <a:fld id="{727DEC3E-3B0E-4499-B706-AF5DF22CD6C8}" type="datetime1">
              <a:rPr lang="fr-FR" smtClean="0"/>
              <a:pPr/>
              <a:t>22/01/2018</a:t>
            </a:fld>
            <a:endParaRPr lang="fr-FR"/>
          </a:p>
        </p:txBody>
      </p:sp>
      <p:sp>
        <p:nvSpPr>
          <p:cNvPr id="8" name="Espace réservé du numéro de diapositive 7"/>
          <p:cNvSpPr>
            <a:spLocks noGrp="1"/>
          </p:cNvSpPr>
          <p:nvPr>
            <p:ph type="sldNum" sz="quarter" idx="12"/>
          </p:nvPr>
        </p:nvSpPr>
        <p:spPr/>
        <p:txBody>
          <a:bodyPr/>
          <a:lstStyle/>
          <a:p>
            <a:fld id="{0775E181-95AF-4004-91B5-A9B6130FC958}" type="slidenum">
              <a:rPr lang="fr-FR" smtClean="0"/>
              <a:pPr/>
              <a:t>3</a:t>
            </a:fld>
            <a:endParaRPr lang="fr-FR"/>
          </a:p>
        </p:txBody>
      </p:sp>
      <p:pic>
        <p:nvPicPr>
          <p:cNvPr id="14338" name="Picture 2" descr="Afficher l'image d'origine"/>
          <p:cNvPicPr>
            <a:picLocks noChangeAspect="1" noChangeArrowheads="1"/>
          </p:cNvPicPr>
          <p:nvPr/>
        </p:nvPicPr>
        <p:blipFill>
          <a:blip r:embed="rId2" cstate="print"/>
          <a:srcRect/>
          <a:stretch>
            <a:fillRect/>
          </a:stretch>
        </p:blipFill>
        <p:spPr bwMode="auto">
          <a:xfrm>
            <a:off x="5783627" y="1412776"/>
            <a:ext cx="3360373" cy="2520280"/>
          </a:xfrm>
          <a:prstGeom prst="rect">
            <a:avLst/>
          </a:prstGeom>
          <a:noFill/>
        </p:spPr>
      </p:pic>
      <p:sp>
        <p:nvSpPr>
          <p:cNvPr id="6" name="ZoneTexte 5"/>
          <p:cNvSpPr txBox="1"/>
          <p:nvPr/>
        </p:nvSpPr>
        <p:spPr>
          <a:xfrm>
            <a:off x="467544" y="4869161"/>
            <a:ext cx="7848872" cy="1323439"/>
          </a:xfrm>
          <a:prstGeom prst="rect">
            <a:avLst/>
          </a:prstGeom>
          <a:noFill/>
        </p:spPr>
        <p:txBody>
          <a:bodyPr wrap="square" rtlCol="0">
            <a:spAutoFit/>
          </a:bodyPr>
          <a:lstStyle/>
          <a:p>
            <a:pPr>
              <a:buFont typeface="Arial" pitchFamily="34" charset="0"/>
              <a:buChar char="•"/>
            </a:pPr>
            <a:r>
              <a:rPr lang="fr-FR" sz="2000" dirty="0" smtClean="0"/>
              <a:t> Le judaïsme se base sur la Bible juive (</a:t>
            </a:r>
            <a:r>
              <a:rPr lang="fr-FR" sz="2000" dirty="0" err="1" smtClean="0"/>
              <a:t>Tanah</a:t>
            </a:r>
            <a:r>
              <a:rPr lang="fr-FR" sz="2000" dirty="0" smtClean="0"/>
              <a:t>’)  </a:t>
            </a:r>
            <a:br>
              <a:rPr lang="fr-FR" sz="2000" dirty="0" smtClean="0"/>
            </a:br>
            <a:r>
              <a:rPr lang="fr-FR" sz="2000" dirty="0" smtClean="0"/>
              <a:t>         </a:t>
            </a:r>
            <a:r>
              <a:rPr lang="fr-FR" sz="2000" b="1" dirty="0" smtClean="0">
                <a:solidFill>
                  <a:schemeClr val="accent1">
                    <a:lumMod val="60000"/>
                    <a:lumOff val="40000"/>
                  </a:schemeClr>
                </a:solidFill>
                <a:effectLst>
                  <a:outerShdw blurRad="38100" dist="38100" dir="2700000" algn="tl">
                    <a:srgbClr val="000000">
                      <a:alpha val="43137"/>
                    </a:srgbClr>
                  </a:outerShdw>
                </a:effectLst>
              </a:rPr>
              <a:t>La Torah </a:t>
            </a:r>
            <a:r>
              <a:rPr lang="fr-FR" sz="2000" dirty="0" smtClean="0"/>
              <a:t>(5 livres de Moïse)  </a:t>
            </a:r>
            <a:br>
              <a:rPr lang="fr-FR" sz="2000" dirty="0" smtClean="0"/>
            </a:br>
            <a:r>
              <a:rPr lang="fr-FR" sz="2000" dirty="0" smtClean="0"/>
              <a:t>         Les prophètes  (Livre des Rois, Jérémie, Isaïe etc..)       </a:t>
            </a:r>
          </a:p>
          <a:p>
            <a:r>
              <a:rPr lang="fr-FR" sz="2000" dirty="0" smtClean="0"/>
              <a:t>         Les écrits  ( Psaumes, Job, Esther, proverbes etc.. ) </a:t>
            </a:r>
            <a:endParaRPr lang="fr-FR" sz="2000" dirty="0"/>
          </a:p>
        </p:txBody>
      </p:sp>
      <p:sp>
        <p:nvSpPr>
          <p:cNvPr id="9" name="ZoneTexte 8"/>
          <p:cNvSpPr txBox="1"/>
          <p:nvPr/>
        </p:nvSpPr>
        <p:spPr>
          <a:xfrm>
            <a:off x="5868144" y="4005064"/>
            <a:ext cx="3168352" cy="646331"/>
          </a:xfrm>
          <a:prstGeom prst="rect">
            <a:avLst/>
          </a:prstGeom>
          <a:noFill/>
        </p:spPr>
        <p:txBody>
          <a:bodyPr wrap="square" rtlCol="0">
            <a:spAutoFit/>
          </a:bodyPr>
          <a:lstStyle/>
          <a:p>
            <a:r>
              <a:rPr lang="fr-FR" dirty="0" smtClean="0"/>
              <a:t>Un « </a:t>
            </a:r>
            <a:r>
              <a:rPr lang="fr-FR" dirty="0" err="1" smtClean="0"/>
              <a:t>Séfèr</a:t>
            </a:r>
            <a:r>
              <a:rPr lang="fr-FR" dirty="0" smtClean="0"/>
              <a:t> Torah » :   5 livres de Moïse sur du parchemin</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7744" y="836712"/>
            <a:ext cx="5616624" cy="782960"/>
          </a:xfrm>
        </p:spPr>
        <p:txBody>
          <a:bodyPr>
            <a:normAutofit fontScale="90000"/>
          </a:bodyPr>
          <a:lstStyle/>
          <a:p>
            <a:r>
              <a:rPr lang="fr-FR" dirty="0" smtClean="0"/>
              <a:t>Que veut dire Torah ?</a:t>
            </a:r>
            <a:endParaRPr lang="fr-FR" dirty="0"/>
          </a:p>
        </p:txBody>
      </p:sp>
      <p:pic>
        <p:nvPicPr>
          <p:cNvPr id="1026" name="Picture 2"/>
          <p:cNvPicPr>
            <a:picLocks noGrp="1" noChangeAspect="1" noChangeArrowheads="1"/>
          </p:cNvPicPr>
          <p:nvPr>
            <p:ph idx="1"/>
          </p:nvPr>
        </p:nvPicPr>
        <p:blipFill>
          <a:blip r:embed="rId2" cstate="print">
            <a:lum bright="10000"/>
          </a:blip>
          <a:stretch>
            <a:fillRect/>
          </a:stretch>
        </p:blipFill>
        <p:spPr bwMode="auto">
          <a:xfrm>
            <a:off x="4283968" y="1988840"/>
            <a:ext cx="4644008" cy="2621617"/>
          </a:xfrm>
          <a:prstGeom prst="rect">
            <a:avLst/>
          </a:prstGeom>
          <a:noFill/>
          <a:ln w="9525">
            <a:noFill/>
            <a:miter lim="800000"/>
            <a:headEnd/>
            <a:tailEnd/>
          </a:ln>
          <a:effectLst/>
        </p:spPr>
      </p:pic>
      <p:sp>
        <p:nvSpPr>
          <p:cNvPr id="7" name="Espace réservé de la date 6"/>
          <p:cNvSpPr>
            <a:spLocks noGrp="1"/>
          </p:cNvSpPr>
          <p:nvPr>
            <p:ph type="dt" sz="half" idx="10"/>
          </p:nvPr>
        </p:nvSpPr>
        <p:spPr/>
        <p:txBody>
          <a:bodyPr/>
          <a:lstStyle/>
          <a:p>
            <a:fld id="{77D76E9F-5910-40B4-9E7A-B935126B2F39}" type="datetime1">
              <a:rPr lang="fr-FR" smtClean="0"/>
              <a:pPr/>
              <a:t>22/01/2018</a:t>
            </a:fld>
            <a:endParaRPr lang="fr-FR"/>
          </a:p>
        </p:txBody>
      </p:sp>
      <p:sp>
        <p:nvSpPr>
          <p:cNvPr id="8" name="Espace réservé du numéro de diapositive 7"/>
          <p:cNvSpPr>
            <a:spLocks noGrp="1"/>
          </p:cNvSpPr>
          <p:nvPr>
            <p:ph type="sldNum" sz="quarter" idx="12"/>
          </p:nvPr>
        </p:nvSpPr>
        <p:spPr/>
        <p:txBody>
          <a:bodyPr/>
          <a:lstStyle/>
          <a:p>
            <a:fld id="{0775E181-95AF-4004-91B5-A9B6130FC958}" type="slidenum">
              <a:rPr lang="fr-FR" smtClean="0"/>
              <a:pPr/>
              <a:t>4</a:t>
            </a:fld>
            <a:endParaRPr lang="fr-FR"/>
          </a:p>
        </p:txBody>
      </p:sp>
      <p:sp>
        <p:nvSpPr>
          <p:cNvPr id="6" name="ZoneTexte 5"/>
          <p:cNvSpPr txBox="1"/>
          <p:nvPr/>
        </p:nvSpPr>
        <p:spPr>
          <a:xfrm>
            <a:off x="179512" y="1484784"/>
            <a:ext cx="4032448" cy="3323987"/>
          </a:xfrm>
          <a:prstGeom prst="rect">
            <a:avLst/>
          </a:prstGeom>
          <a:noFill/>
        </p:spPr>
        <p:txBody>
          <a:bodyPr wrap="square" rtlCol="0">
            <a:spAutoFit/>
          </a:bodyPr>
          <a:lstStyle/>
          <a:p>
            <a:endParaRPr lang="fr-FR" dirty="0" smtClean="0"/>
          </a:p>
          <a:p>
            <a:r>
              <a:rPr lang="fr-FR" dirty="0" smtClean="0"/>
              <a:t>1</a:t>
            </a:r>
            <a:r>
              <a:rPr lang="fr-FR" dirty="0"/>
              <a:t>. </a:t>
            </a:r>
            <a:r>
              <a:rPr lang="fr-FR" sz="2400" dirty="0"/>
              <a:t>Moïse a reçu la </a:t>
            </a:r>
            <a:r>
              <a:rPr lang="fr-FR" sz="2400" dirty="0" smtClean="0"/>
              <a:t>Torah </a:t>
            </a:r>
            <a:r>
              <a:rPr lang="fr-FR" sz="2400" dirty="0"/>
              <a:t>du Sinaï et l'a transmise à Josué. Josué l'a transmise aux Anciens, et les Anciens aux Prophètes ; ceux ci l'ont transmise à leur tour aux hommes de la grande </a:t>
            </a:r>
            <a:r>
              <a:rPr lang="fr-FR" sz="2400" dirty="0" smtClean="0"/>
              <a:t>Assemblée</a:t>
            </a:r>
            <a:endParaRPr lang="fr-FR" sz="2400" dirty="0"/>
          </a:p>
        </p:txBody>
      </p:sp>
      <p:sp>
        <p:nvSpPr>
          <p:cNvPr id="9" name="Rectangle 8"/>
          <p:cNvSpPr/>
          <p:nvPr/>
        </p:nvSpPr>
        <p:spPr>
          <a:xfrm>
            <a:off x="107504" y="4653136"/>
            <a:ext cx="8748464" cy="1200329"/>
          </a:xfrm>
          <a:prstGeom prst="rect">
            <a:avLst/>
          </a:prstGeom>
        </p:spPr>
        <p:txBody>
          <a:bodyPr wrap="square">
            <a:spAutoFit/>
          </a:bodyPr>
          <a:lstStyle/>
          <a:p>
            <a:r>
              <a:rPr lang="fr-FR" sz="2400" dirty="0"/>
              <a:t>. Ces derniers ont enseigné trois principes : « Soyez pondérés dans le jugement, formez de nombreux disciples et érigez un rempart autour de la Tora. </a:t>
            </a:r>
            <a:r>
              <a:rPr lang="fr-FR" sz="24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332656"/>
            <a:ext cx="6455568" cy="708688"/>
          </a:xfrm>
        </p:spPr>
        <p:txBody>
          <a:bodyPr>
            <a:normAutofit fontScale="90000"/>
          </a:bodyPr>
          <a:lstStyle/>
          <a:p>
            <a:r>
              <a:rPr lang="fr-FR" dirty="0" smtClean="0"/>
              <a:t>La torah lue dans la Torah </a:t>
            </a:r>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23529" y="1196752"/>
            <a:ext cx="8280920" cy="2968767"/>
          </a:xfrm>
          <a:prstGeom prst="rect">
            <a:avLst/>
          </a:prstGeom>
          <a:noFill/>
          <a:ln w="9525">
            <a:noFill/>
            <a:miter lim="800000"/>
            <a:headEnd/>
            <a:tailEnd/>
          </a:ln>
        </p:spPr>
      </p:pic>
      <p:sp>
        <p:nvSpPr>
          <p:cNvPr id="7" name="Espace réservé de la date 6"/>
          <p:cNvSpPr>
            <a:spLocks noGrp="1"/>
          </p:cNvSpPr>
          <p:nvPr>
            <p:ph type="dt" sz="half" idx="10"/>
          </p:nvPr>
        </p:nvSpPr>
        <p:spPr/>
        <p:txBody>
          <a:bodyPr/>
          <a:lstStyle/>
          <a:p>
            <a:fld id="{B74B9ABB-AB65-42E2-9B25-4DAE203E0414}" type="datetime1">
              <a:rPr lang="fr-FR" smtClean="0"/>
              <a:pPr/>
              <a:t>22/01/2018</a:t>
            </a:fld>
            <a:endParaRPr lang="fr-FR"/>
          </a:p>
        </p:txBody>
      </p:sp>
      <p:sp>
        <p:nvSpPr>
          <p:cNvPr id="8" name="Espace réservé du numéro de diapositive 7"/>
          <p:cNvSpPr>
            <a:spLocks noGrp="1"/>
          </p:cNvSpPr>
          <p:nvPr>
            <p:ph type="sldNum" sz="quarter" idx="12"/>
          </p:nvPr>
        </p:nvSpPr>
        <p:spPr/>
        <p:txBody>
          <a:bodyPr/>
          <a:lstStyle/>
          <a:p>
            <a:fld id="{0775E181-95AF-4004-91B5-A9B6130FC958}" type="slidenum">
              <a:rPr lang="fr-FR" smtClean="0"/>
              <a:pPr/>
              <a:t>5</a:t>
            </a:fld>
            <a:endParaRPr lang="fr-FR"/>
          </a:p>
        </p:txBody>
      </p:sp>
      <p:sp>
        <p:nvSpPr>
          <p:cNvPr id="6" name="ZoneTexte 5"/>
          <p:cNvSpPr txBox="1"/>
          <p:nvPr/>
        </p:nvSpPr>
        <p:spPr>
          <a:xfrm>
            <a:off x="467544" y="4118789"/>
            <a:ext cx="7128792" cy="2739211"/>
          </a:xfrm>
          <a:prstGeom prst="rect">
            <a:avLst/>
          </a:prstGeom>
          <a:noFill/>
        </p:spPr>
        <p:txBody>
          <a:bodyPr wrap="square" rtlCol="0">
            <a:spAutoFit/>
          </a:bodyPr>
          <a:lstStyle/>
          <a:p>
            <a:r>
              <a:rPr lang="fr-FR" dirty="0" smtClean="0"/>
              <a:t>     Le texte du livre comprend  les voyelles,  les signes de cantillation.  Le  </a:t>
            </a:r>
            <a:r>
              <a:rPr lang="he-IL" sz="2800" dirty="0" smtClean="0">
                <a:latin typeface="David" pitchFamily="34" charset="-79"/>
                <a:cs typeface="David" pitchFamily="34" charset="-79"/>
              </a:rPr>
              <a:t>ב</a:t>
            </a:r>
            <a:r>
              <a:rPr lang="fr-FR" sz="2800" dirty="0" smtClean="0">
                <a:latin typeface="David" pitchFamily="34" charset="-79"/>
                <a:cs typeface="David" pitchFamily="34" charset="-79"/>
              </a:rPr>
              <a:t> </a:t>
            </a:r>
            <a:r>
              <a:rPr lang="fr-FR" dirty="0" smtClean="0">
                <a:cs typeface="FrankRuehl" pitchFamily="34" charset="-79"/>
              </a:rPr>
              <a:t>initial comprend un petit rond en haut, pour la musique, un  point au milieu car il se prononce B et non V, et deux points en dessous, pour signifier un e muet, parfois prononcé « é » en début de mont</a:t>
            </a:r>
          </a:p>
          <a:p>
            <a:r>
              <a:rPr lang="fr-FR" dirty="0" smtClean="0">
                <a:cs typeface="FrankRuehl" pitchFamily="34" charset="-79"/>
              </a:rPr>
              <a:t>    Sur la torah, il n’y a ni voyelles, ni ponctuation. Mais des </a:t>
            </a:r>
            <a:r>
              <a:rPr lang="fr-FR" dirty="0" err="1" smtClean="0">
                <a:cs typeface="FrankRuehl" pitchFamily="34" charset="-79"/>
              </a:rPr>
              <a:t>Taguim</a:t>
            </a:r>
            <a:r>
              <a:rPr lang="fr-FR" dirty="0" smtClean="0">
                <a:cs typeface="FrankRuehl" pitchFamily="34" charset="-79"/>
              </a:rPr>
              <a:t>… </a:t>
            </a:r>
            <a:r>
              <a:rPr lang="fr-FR" b="1" dirty="0" smtClean="0">
                <a:solidFill>
                  <a:srgbClr val="C00000"/>
                </a:solidFill>
                <a:cs typeface="FrankRuehl" pitchFamily="34" charset="-79"/>
              </a:rPr>
              <a:t>des Tags  </a:t>
            </a:r>
            <a:r>
              <a:rPr lang="fr-FR" dirty="0" smtClean="0">
                <a:cs typeface="FrankRuehl" pitchFamily="34" charset="-79"/>
              </a:rPr>
              <a:t>! Ou  </a:t>
            </a:r>
            <a:r>
              <a:rPr lang="fr-FR" dirty="0" err="1" smtClean="0">
                <a:cs typeface="FrankRuehl" pitchFamily="34" charset="-79"/>
              </a:rPr>
              <a:t>Ketarim</a:t>
            </a:r>
            <a:r>
              <a:rPr lang="fr-FR" dirty="0" smtClean="0">
                <a:cs typeface="FrankRuehl" pitchFamily="34" charset="-79"/>
              </a:rPr>
              <a:t> (couronnes) chaque tag symboliserait un disciple de Rabbi </a:t>
            </a:r>
            <a:r>
              <a:rPr lang="fr-FR" dirty="0" err="1" smtClean="0">
                <a:cs typeface="FrankRuehl" pitchFamily="34" charset="-79"/>
              </a:rPr>
              <a:t>Aquiba</a:t>
            </a:r>
            <a:r>
              <a:rPr lang="fr-FR" dirty="0" smtClean="0">
                <a:cs typeface="FrankRuehl" pitchFamily="34" charset="-79"/>
              </a:rPr>
              <a:t> mort de la peste.</a:t>
            </a:r>
          </a:p>
          <a:p>
            <a:r>
              <a:rPr lang="fr-FR" dirty="0" smtClean="0">
                <a:cs typeface="FrankRuehl" pitchFamily="34" charset="-79"/>
              </a:rPr>
              <a:t> </a:t>
            </a:r>
            <a:endParaRPr lang="fr-FR" dirty="0">
              <a:cs typeface="FrankRuehl" pitchFamily="34" charset="-79"/>
            </a:endParaRPr>
          </a:p>
        </p:txBody>
      </p:sp>
      <p:pic>
        <p:nvPicPr>
          <p:cNvPr id="9" name="Image 8" descr="107px-Hebrewcalligraphy.jpg"/>
          <p:cNvPicPr>
            <a:picLocks noChangeAspect="1"/>
          </p:cNvPicPr>
          <p:nvPr/>
        </p:nvPicPr>
        <p:blipFill>
          <a:blip r:embed="rId3" cstate="print"/>
          <a:stretch>
            <a:fillRect/>
          </a:stretch>
        </p:blipFill>
        <p:spPr>
          <a:xfrm>
            <a:off x="7596336" y="4653136"/>
            <a:ext cx="1019175" cy="1143000"/>
          </a:xfrm>
          <a:prstGeom prst="rect">
            <a:avLst/>
          </a:prstGeom>
        </p:spPr>
      </p:pic>
      <p:sp>
        <p:nvSpPr>
          <p:cNvPr id="10" name="ZoneTexte 9"/>
          <p:cNvSpPr txBox="1"/>
          <p:nvPr/>
        </p:nvSpPr>
        <p:spPr>
          <a:xfrm>
            <a:off x="755576" y="1196752"/>
            <a:ext cx="2880320" cy="369332"/>
          </a:xfrm>
          <a:prstGeom prst="rect">
            <a:avLst/>
          </a:prstGeom>
          <a:noFill/>
        </p:spPr>
        <p:txBody>
          <a:bodyPr wrap="square" rtlCol="0">
            <a:spAutoFit/>
          </a:bodyPr>
          <a:lstStyle/>
          <a:p>
            <a:r>
              <a:rPr lang="fr-FR" dirty="0" smtClean="0">
                <a:solidFill>
                  <a:schemeClr val="accent5">
                    <a:lumMod val="75000"/>
                  </a:schemeClr>
                </a:solidFill>
              </a:rPr>
              <a:t>Sur les rouleaux de la torah</a:t>
            </a:r>
            <a:endParaRPr lang="fr-FR" dirty="0">
              <a:solidFill>
                <a:schemeClr val="accent5">
                  <a:lumMod val="75000"/>
                </a:schemeClr>
              </a:solidFill>
            </a:endParaRPr>
          </a:p>
        </p:txBody>
      </p:sp>
      <p:sp>
        <p:nvSpPr>
          <p:cNvPr id="11" name="ZoneTexte 10"/>
          <p:cNvSpPr txBox="1"/>
          <p:nvPr/>
        </p:nvSpPr>
        <p:spPr>
          <a:xfrm>
            <a:off x="5076056" y="1196752"/>
            <a:ext cx="2880320" cy="369332"/>
          </a:xfrm>
          <a:prstGeom prst="rect">
            <a:avLst/>
          </a:prstGeom>
          <a:noFill/>
        </p:spPr>
        <p:txBody>
          <a:bodyPr wrap="square" rtlCol="0">
            <a:spAutoFit/>
          </a:bodyPr>
          <a:lstStyle/>
          <a:p>
            <a:r>
              <a:rPr lang="fr-FR" dirty="0" smtClean="0">
                <a:solidFill>
                  <a:schemeClr val="accent5">
                    <a:lumMod val="75000"/>
                  </a:schemeClr>
                </a:solidFill>
              </a:rPr>
              <a:t>Dans un livre </a:t>
            </a:r>
            <a:endParaRPr lang="fr-FR"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836712"/>
            <a:ext cx="7776864" cy="792088"/>
          </a:xfrm>
        </p:spPr>
        <p:txBody>
          <a:bodyPr>
            <a:normAutofit fontScale="90000"/>
          </a:bodyPr>
          <a:lstStyle/>
          <a:p>
            <a:r>
              <a:rPr lang="fr-FR" dirty="0" smtClean="0"/>
              <a:t>Quand Moïse est monté au Sinaï</a:t>
            </a:r>
            <a:endParaRPr lang="fr-FR" dirty="0"/>
          </a:p>
        </p:txBody>
      </p:sp>
      <p:sp>
        <p:nvSpPr>
          <p:cNvPr id="3" name="Espace réservé du contenu 2"/>
          <p:cNvSpPr>
            <a:spLocks noGrp="1"/>
          </p:cNvSpPr>
          <p:nvPr>
            <p:ph idx="1"/>
          </p:nvPr>
        </p:nvSpPr>
        <p:spPr>
          <a:xfrm>
            <a:off x="179512" y="1916832"/>
            <a:ext cx="8686800" cy="4525963"/>
          </a:xfrm>
        </p:spPr>
        <p:txBody>
          <a:bodyPr>
            <a:noAutofit/>
          </a:bodyPr>
          <a:lstStyle/>
          <a:p>
            <a:r>
              <a:rPr lang="fr-FR" sz="2200" dirty="0" smtClean="0"/>
              <a:t>Il trouve D </a:t>
            </a:r>
            <a:r>
              <a:rPr lang="fr-FR" sz="2200" dirty="0" err="1" smtClean="0"/>
              <a:t>ieu</a:t>
            </a:r>
            <a:r>
              <a:rPr lang="fr-FR" sz="2200" dirty="0" smtClean="0"/>
              <a:t> en train de tresser des couronnes sur les lettres de la torah. (Des «tag»)</a:t>
            </a:r>
          </a:p>
          <a:p>
            <a:r>
              <a:rPr lang="fr-FR" sz="2200" dirty="0" smtClean="0"/>
              <a:t>-  Qui t’empêche d’achever ton texte au lieu d’y coller des fioritures ?</a:t>
            </a:r>
          </a:p>
          <a:p>
            <a:r>
              <a:rPr lang="fr-FR" sz="2200" dirty="0" smtClean="0"/>
              <a:t>- Après bien des générations, viendra un homme, son nom sera </a:t>
            </a:r>
            <a:r>
              <a:rPr lang="fr-FR" sz="2200" dirty="0" err="1" smtClean="0"/>
              <a:t>Akiva</a:t>
            </a:r>
            <a:r>
              <a:rPr lang="fr-FR" sz="2200" dirty="0" smtClean="0"/>
              <a:t> Ben </a:t>
            </a:r>
            <a:r>
              <a:rPr lang="fr-FR" sz="2200" dirty="0" err="1" smtClean="0"/>
              <a:t>Yossef</a:t>
            </a:r>
            <a:r>
              <a:rPr lang="fr-FR" sz="2200" dirty="0" smtClean="0"/>
              <a:t>, Il construira des montagnes de </a:t>
            </a:r>
            <a:r>
              <a:rPr lang="fr-FR" sz="2200" dirty="0" err="1" smtClean="0"/>
              <a:t>Hallah’a</a:t>
            </a:r>
            <a:r>
              <a:rPr lang="fr-FR" sz="2200" dirty="0" smtClean="0"/>
              <a:t>, (des lois de conduites, des lois de marches, évolutives) à partir de chacune de ces pointes </a:t>
            </a:r>
          </a:p>
          <a:p>
            <a:r>
              <a:rPr lang="fr-FR" sz="2200" dirty="0" smtClean="0"/>
              <a:t>Moïse interloqué demande : « Montre moi cet homme. Pour que je ne reçoive pas une loi inachevée. Celle-ci continuera à être construite dans le futur par un homme qui n’est ni prophète ni saint…</a:t>
            </a:r>
          </a:p>
          <a:p>
            <a:r>
              <a:rPr lang="fr-FR" sz="2200" dirty="0" smtClean="0"/>
              <a:t>D </a:t>
            </a:r>
            <a:r>
              <a:rPr lang="fr-FR" sz="2200" dirty="0" err="1" smtClean="0"/>
              <a:t>ieu</a:t>
            </a:r>
            <a:r>
              <a:rPr lang="fr-FR" sz="2200" dirty="0" smtClean="0"/>
              <a:t> dit : Retourne toi</a:t>
            </a:r>
          </a:p>
        </p:txBody>
      </p:sp>
      <p:sp>
        <p:nvSpPr>
          <p:cNvPr id="4" name="Espace réservé de la date 3"/>
          <p:cNvSpPr>
            <a:spLocks noGrp="1"/>
          </p:cNvSpPr>
          <p:nvPr>
            <p:ph type="dt" sz="half" idx="10"/>
          </p:nvPr>
        </p:nvSpPr>
        <p:spPr/>
        <p:txBody>
          <a:bodyPr/>
          <a:lstStyle/>
          <a:p>
            <a:fld id="{7A1D54A4-91AB-47C2-95B5-A9DA98A35BB3}"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fontScale="90000"/>
          </a:bodyPr>
          <a:lstStyle/>
          <a:p>
            <a:r>
              <a:rPr lang="fr-FR" dirty="0" smtClean="0"/>
              <a:t>Mais Moïse n’y comprends rien ! </a:t>
            </a:r>
            <a:endParaRPr lang="fr-FR" dirty="0"/>
          </a:p>
        </p:txBody>
      </p:sp>
      <p:sp>
        <p:nvSpPr>
          <p:cNvPr id="3" name="Espace réservé du contenu 2"/>
          <p:cNvSpPr>
            <a:spLocks noGrp="1"/>
          </p:cNvSpPr>
          <p:nvPr>
            <p:ph idx="1"/>
          </p:nvPr>
        </p:nvSpPr>
        <p:spPr>
          <a:xfrm>
            <a:off x="539552" y="1268760"/>
            <a:ext cx="8229600" cy="4709160"/>
          </a:xfrm>
        </p:spPr>
        <p:txBody>
          <a:bodyPr>
            <a:noAutofit/>
          </a:bodyPr>
          <a:lstStyle/>
          <a:p>
            <a:r>
              <a:rPr lang="fr-FR" sz="1800" dirty="0" smtClean="0"/>
              <a:t>Moïse s’assoit modestement derrière la dernière rangée d’élèves pour écouter l’enseignement du Maître </a:t>
            </a:r>
            <a:r>
              <a:rPr lang="fr-FR" sz="1800" dirty="0" err="1" smtClean="0"/>
              <a:t>Akiva</a:t>
            </a:r>
            <a:r>
              <a:rPr lang="fr-FR" sz="1800" dirty="0" smtClean="0"/>
              <a:t>. Il est dépassé par les sujets en discussion, et par le style de développements. </a:t>
            </a:r>
          </a:p>
          <a:p>
            <a:r>
              <a:rPr lang="fr-FR" sz="1800" dirty="0" smtClean="0"/>
              <a:t>Cela le déprime. Mais subitement, après que Rabbi </a:t>
            </a:r>
            <a:r>
              <a:rPr lang="fr-FR" sz="1800" dirty="0" err="1" smtClean="0"/>
              <a:t>Akiva</a:t>
            </a:r>
            <a:r>
              <a:rPr lang="fr-FR" sz="1800" dirty="0" smtClean="0"/>
              <a:t> ait énoncé une décision qui semble arbitraire aux élèves, ces derniers demandent : </a:t>
            </a:r>
          </a:p>
          <a:p>
            <a:r>
              <a:rPr lang="fr-FR" sz="1800" dirty="0" smtClean="0"/>
              <a:t>- Rabbi, d’où te vient cette décision ? </a:t>
            </a:r>
          </a:p>
          <a:p>
            <a:r>
              <a:rPr lang="fr-FR" sz="1800" dirty="0" smtClean="0"/>
              <a:t>- C’est une loi reçue par Moïse au Sinaï  ! </a:t>
            </a:r>
          </a:p>
          <a:p>
            <a:r>
              <a:rPr lang="fr-FR" sz="1800" dirty="0" smtClean="0"/>
              <a:t>Moïse est rassuré par cette référence bien qu’il n’en ait aucun souvenir</a:t>
            </a:r>
          </a:p>
          <a:p>
            <a:r>
              <a:rPr lang="fr-FR" sz="1800" dirty="0" smtClean="0"/>
              <a:t>- Tu as un tel homme, et tu donne la Torah à moi ?</a:t>
            </a:r>
          </a:p>
          <a:p>
            <a:r>
              <a:rPr lang="fr-FR" sz="1800" dirty="0" smtClean="0"/>
              <a:t>- Tais toi, c’est ainsi que cela est monté en pensée devant moi. </a:t>
            </a:r>
          </a:p>
          <a:p>
            <a:r>
              <a:rPr lang="fr-FR" sz="1800" dirty="0" smtClean="0"/>
              <a:t>- Montre moi sa récompense </a:t>
            </a:r>
          </a:p>
          <a:p>
            <a:r>
              <a:rPr lang="fr-FR" sz="1800" dirty="0" smtClean="0"/>
              <a:t>- Retourne toi (Regarde ce qui se passe dans le monde des hommes) </a:t>
            </a:r>
          </a:p>
          <a:p>
            <a:r>
              <a:rPr lang="fr-FR" sz="1800" dirty="0" smtClean="0"/>
              <a:t>- Moïse voit qu’on débite la chair de Rabbi </a:t>
            </a:r>
            <a:r>
              <a:rPr lang="fr-FR" sz="1800" dirty="0" err="1" smtClean="0"/>
              <a:t>Akiba</a:t>
            </a:r>
            <a:r>
              <a:rPr lang="fr-FR" sz="1800" dirty="0" smtClean="0"/>
              <a:t> dans les échoppes</a:t>
            </a:r>
          </a:p>
          <a:p>
            <a:r>
              <a:rPr lang="fr-FR" sz="1800" dirty="0" smtClean="0"/>
              <a:t>Maître du monde, est-ce cela la torah ? Est-ce cela son salaire ?</a:t>
            </a:r>
          </a:p>
          <a:p>
            <a:r>
              <a:rPr lang="fr-FR" sz="2400" dirty="0" smtClean="0"/>
              <a:t>Tais toi, c’est cela Mon dessein.</a:t>
            </a:r>
          </a:p>
        </p:txBody>
      </p:sp>
      <p:sp>
        <p:nvSpPr>
          <p:cNvPr id="4" name="Espace réservé de la date 3"/>
          <p:cNvSpPr>
            <a:spLocks noGrp="1"/>
          </p:cNvSpPr>
          <p:nvPr>
            <p:ph type="dt" sz="half" idx="10"/>
          </p:nvPr>
        </p:nvSpPr>
        <p:spPr/>
        <p:txBody>
          <a:bodyPr/>
          <a:lstStyle/>
          <a:p>
            <a:fld id="{9BCA7DAE-E622-49E6-BAC1-E512FD7E7C80}" type="datetime1">
              <a:rPr lang="fr-FR" smtClean="0"/>
              <a:pPr/>
              <a:t>22/01/2018</a:t>
            </a:fld>
            <a:endParaRPr lang="fr-FR"/>
          </a:p>
        </p:txBody>
      </p:sp>
      <p:sp>
        <p:nvSpPr>
          <p:cNvPr id="5" name="Espace réservé du numéro de diapositive 4"/>
          <p:cNvSpPr>
            <a:spLocks noGrp="1"/>
          </p:cNvSpPr>
          <p:nvPr>
            <p:ph type="sldNum" sz="quarter" idx="12"/>
          </p:nvPr>
        </p:nvSpPr>
        <p:spPr>
          <a:xfrm>
            <a:off x="8244408" y="116632"/>
            <a:ext cx="762000" cy="365125"/>
          </a:xfrm>
        </p:spPr>
        <p:txBody>
          <a:bodyPr/>
          <a:lstStyle/>
          <a:p>
            <a:fld id="{0775E181-95AF-4004-91B5-A9B6130FC958}" type="slidenum">
              <a:rPr lang="fr-FR" smtClean="0"/>
              <a:pPr/>
              <a:t>7</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 tirer de cette histoire</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solidFill>
                  <a:schemeClr val="accent1">
                    <a:lumMod val="60000"/>
                    <a:lumOff val="40000"/>
                  </a:schemeClr>
                </a:solidFill>
                <a:effectLst>
                  <a:outerShdw blurRad="38100" dist="38100" dir="2700000" algn="tl">
                    <a:srgbClr val="000000">
                      <a:alpha val="43137"/>
                    </a:srgbClr>
                  </a:outerShdw>
                </a:effectLst>
              </a:rPr>
              <a:t>La Torah </a:t>
            </a:r>
            <a:r>
              <a:rPr lang="fr-FR" dirty="0" smtClean="0"/>
              <a:t>est une révélation complète </a:t>
            </a:r>
            <a:r>
              <a:rPr lang="fr-FR" sz="2000" dirty="0" smtClean="0"/>
              <a:t>et non seulement un texte écrit.</a:t>
            </a:r>
            <a:br>
              <a:rPr lang="fr-FR" sz="2000" dirty="0" smtClean="0"/>
            </a:br>
            <a:r>
              <a:rPr lang="fr-FR" sz="2000" dirty="0" smtClean="0"/>
              <a:t> C’est une méthode d’analyse, et des conclusions qu’on en a tiré, qu’on tire et qu’on tirera depuis le Sinaï jusqu’à l’arrivée du Messie. </a:t>
            </a:r>
          </a:p>
          <a:p>
            <a:r>
              <a:rPr lang="fr-FR" dirty="0" smtClean="0"/>
              <a:t>L’étude de la thora est fondamentale et jamais terminée.  </a:t>
            </a:r>
            <a:r>
              <a:rPr lang="fr-FR" b="1" dirty="0" smtClean="0">
                <a:solidFill>
                  <a:schemeClr val="accent1">
                    <a:lumMod val="60000"/>
                    <a:lumOff val="40000"/>
                  </a:schemeClr>
                </a:solidFill>
                <a:effectLst>
                  <a:outerShdw blurRad="38100" dist="38100" dir="2700000" algn="tl">
                    <a:srgbClr val="000000">
                      <a:alpha val="43137"/>
                    </a:srgbClr>
                  </a:outerShdw>
                </a:effectLst>
              </a:rPr>
              <a:t>Le Talmud</a:t>
            </a:r>
            <a:r>
              <a:rPr lang="fr-FR" dirty="0" smtClean="0"/>
              <a:t>,  est la loi orale, 6 énormes livres compilés pendant 400 ans  ! </a:t>
            </a:r>
            <a:br>
              <a:rPr lang="fr-FR" dirty="0" smtClean="0"/>
            </a:br>
            <a:r>
              <a:rPr lang="fr-FR" dirty="0" smtClean="0"/>
              <a:t>Et de nos jours encore on complète la loi de Moïse </a:t>
            </a:r>
          </a:p>
          <a:p>
            <a:r>
              <a:rPr lang="fr-FR" dirty="0" smtClean="0"/>
              <a:t>La Torah a 4 niveaux d’interprétations : le </a:t>
            </a:r>
            <a:r>
              <a:rPr lang="fr-FR" b="1" dirty="0" err="1" smtClean="0">
                <a:solidFill>
                  <a:schemeClr val="accent1">
                    <a:lumMod val="60000"/>
                    <a:lumOff val="40000"/>
                  </a:schemeClr>
                </a:solidFill>
                <a:effectLst>
                  <a:outerShdw blurRad="38100" dist="38100" dir="2700000" algn="tl">
                    <a:srgbClr val="000000">
                      <a:alpha val="43137"/>
                    </a:srgbClr>
                  </a:outerShdw>
                </a:effectLst>
              </a:rPr>
              <a:t>Pardess</a:t>
            </a:r>
            <a:r>
              <a:rPr lang="fr-FR" dirty="0" smtClean="0"/>
              <a:t/>
            </a:r>
            <a:br>
              <a:rPr lang="fr-FR" dirty="0" smtClean="0"/>
            </a:br>
            <a:r>
              <a:rPr lang="fr-FR" sz="1900" dirty="0" err="1" smtClean="0"/>
              <a:t>Pshat</a:t>
            </a:r>
            <a:r>
              <a:rPr lang="fr-FR" sz="1900" dirty="0" smtClean="0"/>
              <a:t>, </a:t>
            </a:r>
            <a:r>
              <a:rPr lang="fr-FR" sz="1900" dirty="0" err="1" smtClean="0"/>
              <a:t>Rechette</a:t>
            </a:r>
            <a:r>
              <a:rPr lang="fr-FR" sz="1900" dirty="0" smtClean="0"/>
              <a:t>, Drache, </a:t>
            </a:r>
            <a:r>
              <a:rPr lang="fr-FR" sz="1900" dirty="0" err="1" smtClean="0"/>
              <a:t>Sod</a:t>
            </a:r>
            <a:r>
              <a:rPr lang="fr-FR" sz="1900" dirty="0" smtClean="0"/>
              <a:t>  </a:t>
            </a:r>
            <a:r>
              <a:rPr lang="fr-FR" dirty="0" smtClean="0"/>
              <a:t>- Basique Allusion Récits Secret </a:t>
            </a:r>
            <a:br>
              <a:rPr lang="fr-FR" dirty="0" smtClean="0"/>
            </a:br>
            <a:r>
              <a:rPr lang="fr-FR" dirty="0" smtClean="0"/>
              <a:t>La volonté  divine est mystérieuse</a:t>
            </a:r>
          </a:p>
          <a:p>
            <a:r>
              <a:rPr lang="fr-FR" dirty="0" smtClean="0"/>
              <a:t>L’</a:t>
            </a:r>
            <a:r>
              <a:rPr lang="fr-FR" b="1" dirty="0" smtClean="0">
                <a:solidFill>
                  <a:schemeClr val="accent1">
                    <a:lumMod val="60000"/>
                    <a:lumOff val="40000"/>
                  </a:schemeClr>
                </a:solidFill>
                <a:effectLst>
                  <a:outerShdw blurRad="38100" dist="38100" dir="2700000" algn="tl">
                    <a:srgbClr val="000000">
                      <a:alpha val="43137"/>
                    </a:srgbClr>
                  </a:outerShdw>
                </a:effectLst>
              </a:rPr>
              <a:t>élection</a:t>
            </a:r>
            <a:r>
              <a:rPr lang="fr-FR" dirty="0" smtClean="0"/>
              <a:t> du peuple juif est une servitude et non un privilège, sa «récompense » est souvent tragique sur terre   </a:t>
            </a:r>
          </a:p>
          <a:p>
            <a:pPr>
              <a:buNone/>
            </a:pPr>
            <a:endParaRPr lang="fr-FR" dirty="0" smtClean="0"/>
          </a:p>
        </p:txBody>
      </p:sp>
      <p:sp>
        <p:nvSpPr>
          <p:cNvPr id="4" name="Espace réservé de la date 3"/>
          <p:cNvSpPr>
            <a:spLocks noGrp="1"/>
          </p:cNvSpPr>
          <p:nvPr>
            <p:ph type="dt" sz="half" idx="10"/>
          </p:nvPr>
        </p:nvSpPr>
        <p:spPr/>
        <p:txBody>
          <a:bodyPr/>
          <a:lstStyle/>
          <a:p>
            <a:fld id="{00B45559-36AA-4885-AE03-2DECBE36851C}"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Talmud</a:t>
            </a:r>
            <a:endParaRPr lang="fr-FR" dirty="0"/>
          </a:p>
        </p:txBody>
      </p:sp>
      <p:pic>
        <p:nvPicPr>
          <p:cNvPr id="2050" name="Picture 2" descr="D:\Documents\41-hebreu-judaisme\50_grands themes\L'homme et son prochain\faire-honte.jpg"/>
          <p:cNvPicPr>
            <a:picLocks noGrp="1" noChangeAspect="1" noChangeArrowheads="1"/>
          </p:cNvPicPr>
          <p:nvPr>
            <p:ph idx="1"/>
          </p:nvPr>
        </p:nvPicPr>
        <p:blipFill>
          <a:blip r:embed="rId2" cstate="print"/>
          <a:stretch>
            <a:fillRect/>
          </a:stretch>
        </p:blipFill>
        <p:spPr bwMode="auto">
          <a:xfrm>
            <a:off x="1979712" y="2060848"/>
            <a:ext cx="5534025" cy="3733800"/>
          </a:xfrm>
          <a:prstGeom prst="rect">
            <a:avLst/>
          </a:prstGeom>
          <a:noFill/>
        </p:spPr>
      </p:pic>
      <p:sp>
        <p:nvSpPr>
          <p:cNvPr id="4" name="Espace réservé de la date 3"/>
          <p:cNvSpPr>
            <a:spLocks noGrp="1"/>
          </p:cNvSpPr>
          <p:nvPr>
            <p:ph type="dt" sz="half" idx="10"/>
          </p:nvPr>
        </p:nvSpPr>
        <p:spPr/>
        <p:txBody>
          <a:bodyPr/>
          <a:lstStyle/>
          <a:p>
            <a:fld id="{4453B909-C295-4CFA-9868-1B196F63FB88}"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0775E181-95AF-4004-91B5-A9B6130FC958}" type="slidenum">
              <a:rPr lang="fr-FR" smtClean="0"/>
              <a:pPr/>
              <a:t>9</a:t>
            </a:fld>
            <a:endParaRPr lang="fr-FR"/>
          </a:p>
        </p:txBody>
      </p:sp>
      <p:sp>
        <p:nvSpPr>
          <p:cNvPr id="6" name="ZoneTexte 5"/>
          <p:cNvSpPr txBox="1"/>
          <p:nvPr/>
        </p:nvSpPr>
        <p:spPr>
          <a:xfrm>
            <a:off x="539552" y="5805264"/>
            <a:ext cx="8352928" cy="646331"/>
          </a:xfrm>
          <a:prstGeom prst="rect">
            <a:avLst/>
          </a:prstGeom>
          <a:noFill/>
        </p:spPr>
        <p:txBody>
          <a:bodyPr wrap="square" rtlCol="0">
            <a:spAutoFit/>
          </a:bodyPr>
          <a:lstStyle/>
          <a:p>
            <a:r>
              <a:rPr lang="fr-FR" b="1" dirty="0" smtClean="0">
                <a:solidFill>
                  <a:srgbClr val="002060"/>
                </a:solidFill>
              </a:rPr>
              <a:t>Pour une bonne loi, il faut le témoignage des anciens, et la référence du </a:t>
            </a:r>
            <a:r>
              <a:rPr lang="fr-FR" b="1" dirty="0" err="1" smtClean="0">
                <a:solidFill>
                  <a:srgbClr val="002060"/>
                </a:solidFill>
              </a:rPr>
              <a:t>Tanakh</a:t>
            </a:r>
            <a:r>
              <a:rPr lang="fr-FR" b="1" dirty="0" smtClean="0">
                <a:solidFill>
                  <a:srgbClr val="002060"/>
                </a:solidFill>
              </a:rPr>
              <a:t> d’où on a tiré la conclusion.  La relation n’est pas toujours évidente. </a:t>
            </a:r>
            <a:endParaRPr lang="fr-FR" b="1" dirty="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6463</TotalTime>
  <Words>1979</Words>
  <Application>Microsoft Office PowerPoint</Application>
  <PresentationFormat>Affichage à l'écran (4:3)</PresentationFormat>
  <Paragraphs>245</Paragraphs>
  <Slides>29</Slides>
  <Notes>0</Notes>
  <HiddenSlides>0</HiddenSlides>
  <MMClips>2</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Débit</vt:lpstr>
      <vt:lpstr>Comprendre un patient juif </vt:lpstr>
      <vt:lpstr>Être Juif….</vt:lpstr>
      <vt:lpstr>Histoire du Judaïsme</vt:lpstr>
      <vt:lpstr>Que veut dire Torah ?</vt:lpstr>
      <vt:lpstr>La torah lue dans la Torah </vt:lpstr>
      <vt:lpstr>Quand Moïse est monté au Sinaï</vt:lpstr>
      <vt:lpstr>Mais Moïse n’y comprends rien ! </vt:lpstr>
      <vt:lpstr>Que tirer de cette histoire</vt:lpstr>
      <vt:lpstr>Le Talmud</vt:lpstr>
      <vt:lpstr>Oïfn Pripetshik</vt:lpstr>
      <vt:lpstr>Comment le judaïsme s’est répandu </vt:lpstr>
      <vt:lpstr>Ashkenazes et Séfarades</vt:lpstr>
      <vt:lpstr>Les juifs et Israël</vt:lpstr>
      <vt:lpstr>Appeler son Créateur </vt:lpstr>
      <vt:lpstr>Le Chema     deut 6-4 </vt:lpstr>
      <vt:lpstr>Talith et Tefilines</vt:lpstr>
      <vt:lpstr>La vie de couple </vt:lpstr>
      <vt:lpstr>L’alliance de la circoncision</vt:lpstr>
      <vt:lpstr>Le Chabbat</vt:lpstr>
      <vt:lpstr>Le calendrier hébraïque</vt:lpstr>
      <vt:lpstr>Les trois fêtes de pélerinage</vt:lpstr>
      <vt:lpstr>Le repas, cérémonie rituelle</vt:lpstr>
      <vt:lpstr>Manger de la viande </vt:lpstr>
      <vt:lpstr>Ne pas mélanger le lait et la viande </vt:lpstr>
      <vt:lpstr>Ce qui est cachère</vt:lpstr>
      <vt:lpstr>Ce qui est cachère</vt:lpstr>
      <vt:lpstr>La fin de vie </vt:lpstr>
      <vt:lpstr>Après la vie </vt:lpstr>
      <vt:lpstr>Prière de Maïmonide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Paix par le dialogue dans la différence</dc:title>
  <dc:creator>Michel</dc:creator>
  <cp:lastModifiedBy>Michel</cp:lastModifiedBy>
  <cp:revision>638</cp:revision>
  <dcterms:created xsi:type="dcterms:W3CDTF">2015-11-17T20:22:30Z</dcterms:created>
  <dcterms:modified xsi:type="dcterms:W3CDTF">2018-01-22T09:32:44Z</dcterms:modified>
</cp:coreProperties>
</file>