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1" r:id="rId4"/>
    <p:sldId id="262" r:id="rId5"/>
    <p:sldId id="257" r:id="rId6"/>
    <p:sldId id="258" r:id="rId7"/>
    <p:sldId id="260"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77" d="100"/>
          <a:sy n="77" d="100"/>
        </p:scale>
        <p:origin x="64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6/13/2019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6/13/2019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smtClean="0"/>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smtClean="0"/>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6/13/2019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iynzqlC2lis" TargetMode="External"/><Relationship Id="rId2" Type="http://schemas.openxmlformats.org/officeDocument/2006/relationships/hyperlink" Target="https://www.youtube.com/watch?v=2u-IJ907y8k" TargetMode="External"/><Relationship Id="rId1" Type="http://schemas.openxmlformats.org/officeDocument/2006/relationships/slideLayout" Target="../slideLayouts/slideLayout2.xml"/><Relationship Id="rId4" Type="http://schemas.openxmlformats.org/officeDocument/2006/relationships/hyperlink" Target="https://www.youtube.com/watch?v=uY-HDcfcP4s&amp;t=128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Saint Paul lettre aux </a:t>
            </a:r>
            <a:r>
              <a:rPr lang="fr-FR" dirty="0" err="1" smtClean="0"/>
              <a:t>GalATES</a:t>
            </a:r>
            <a:r>
              <a:rPr lang="fr-FR" dirty="0" smtClean="0"/>
              <a:t> 5</a:t>
            </a:r>
            <a:endParaRPr lang="fr-FR"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479347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loi serait un esclavage</a:t>
            </a:r>
            <a:endParaRPr lang="fr-FR" dirty="0"/>
          </a:p>
        </p:txBody>
      </p:sp>
      <p:sp>
        <p:nvSpPr>
          <p:cNvPr id="5" name="ZoneTexte 4"/>
          <p:cNvSpPr txBox="1"/>
          <p:nvPr/>
        </p:nvSpPr>
        <p:spPr>
          <a:xfrm>
            <a:off x="989079" y="1795145"/>
            <a:ext cx="10047874" cy="4739759"/>
          </a:xfrm>
          <a:prstGeom prst="rect">
            <a:avLst/>
          </a:prstGeom>
          <a:noFill/>
        </p:spPr>
        <p:txBody>
          <a:bodyPr wrap="square" rtlCol="0">
            <a:spAutoFit/>
          </a:bodyPr>
          <a:lstStyle/>
          <a:p>
            <a:r>
              <a:rPr lang="fr-FR" dirty="0" smtClean="0"/>
              <a:t>5-01 </a:t>
            </a:r>
            <a:r>
              <a:rPr lang="fr-FR" dirty="0" smtClean="0">
                <a:solidFill>
                  <a:schemeClr val="accent3">
                    <a:lumMod val="50000"/>
                  </a:schemeClr>
                </a:solidFill>
              </a:rPr>
              <a:t>C’est pour que nous soyons libres que le Christ nous a libéré. Alors tenez bon, ne vous mettez pas de nouveau sous le joug de l’esclavage. </a:t>
            </a:r>
          </a:p>
          <a:p>
            <a:endParaRPr lang="fr-FR" dirty="0"/>
          </a:p>
          <a:p>
            <a:pPr marL="285750" indent="-285750">
              <a:buFont typeface="Arial" panose="020B0604020202020204" pitchFamily="34" charset="0"/>
              <a:buChar char="•"/>
            </a:pPr>
            <a:r>
              <a:rPr lang="fr-FR" dirty="0" smtClean="0"/>
              <a:t>Cette semaine a eu lieu la fête de </a:t>
            </a:r>
            <a:r>
              <a:rPr lang="fr-FR" dirty="0" err="1" smtClean="0"/>
              <a:t>Chavouoth</a:t>
            </a:r>
            <a:r>
              <a:rPr lang="fr-FR" dirty="0" smtClean="0"/>
              <a:t>  </a:t>
            </a:r>
            <a:r>
              <a:rPr lang="he-IL" dirty="0" smtClean="0"/>
              <a:t> </a:t>
            </a:r>
            <a:r>
              <a:rPr lang="he-IL" sz="3200" dirty="0" smtClean="0">
                <a:solidFill>
                  <a:srgbClr val="7030A0"/>
                </a:solidFill>
                <a:latin typeface="Adobe Hebrew" panose="02040503050201020203" pitchFamily="18" charset="-79"/>
                <a:cs typeface="Adobe Hebrew" panose="02040503050201020203" pitchFamily="18" charset="-79"/>
              </a:rPr>
              <a:t>שבועות </a:t>
            </a:r>
            <a:r>
              <a:rPr lang="fr-FR" dirty="0" smtClean="0"/>
              <a:t> </a:t>
            </a:r>
            <a:r>
              <a:rPr lang="he-IL" dirty="0" smtClean="0"/>
              <a:t> </a:t>
            </a:r>
            <a:r>
              <a:rPr lang="fr-FR" dirty="0" smtClean="0"/>
              <a:t>qui commémore le don de la Torah au mon Sinaï.  Cinq semaines après la sortie d’Egypte, qui nous célébrons à Pâques. </a:t>
            </a:r>
          </a:p>
          <a:p>
            <a:pPr marL="285750" indent="-285750">
              <a:buFont typeface="Arial" panose="020B0604020202020204" pitchFamily="34" charset="0"/>
              <a:buChar char="•"/>
            </a:pPr>
            <a:r>
              <a:rPr lang="fr-FR" dirty="0" smtClean="0"/>
              <a:t>Le Seigneur a demandé aux enfants d’ Israël réunis au pied de la montagne, s’ils acceptaient le joug de la loi, et le peuple a répondu, Nous ferons, et nous écouterons. La tradition dit que les âmes de tous les enfants d’ Israël étaient présents, même celle des bébés qui n’étaient pas encore nés. Tous se sont engagés, et tous  ont perdu leur liberté.</a:t>
            </a:r>
          </a:p>
          <a:p>
            <a:pPr marL="285750" indent="-285750">
              <a:buFont typeface="Arial" panose="020B0604020202020204" pitchFamily="34" charset="0"/>
              <a:buChar char="•"/>
            </a:pPr>
            <a:r>
              <a:rPr lang="fr-FR" dirty="0" smtClean="0"/>
              <a:t>Seule une personne libre peut s’engager, le peuple esclave d’Égypte aurait été incapable de décider quoi que ce soit, il faut la liberté pour accepter la soumission à la loi. Si on est libre d’accepter on n’est pas esclave. Jean Paul Sartre a dit qu’on a jamais été aussi libre que sous l’occupation, on avait alors conscience de faire le bien ou le mal. La loi nous éclaire, sans elle nous ne sommes plus libres. </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4222360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a:t>
            </a:r>
            <a:r>
              <a:rPr lang="fr-FR" dirty="0" err="1" smtClean="0"/>
              <a:t>cirConcision</a:t>
            </a:r>
            <a:r>
              <a:rPr lang="fr-FR" dirty="0" smtClean="0"/>
              <a:t> </a:t>
            </a:r>
            <a:br>
              <a:rPr lang="fr-FR" dirty="0" smtClean="0"/>
            </a:br>
            <a:r>
              <a:rPr lang="fr-FR" dirty="0"/>
              <a:t/>
            </a:r>
            <a:br>
              <a:rPr lang="fr-FR" dirty="0"/>
            </a:br>
            <a:endParaRPr lang="fr-FR" dirty="0"/>
          </a:p>
        </p:txBody>
      </p:sp>
      <p:sp>
        <p:nvSpPr>
          <p:cNvPr id="3" name="Espace réservé du contenu 2"/>
          <p:cNvSpPr>
            <a:spLocks noGrp="1"/>
          </p:cNvSpPr>
          <p:nvPr>
            <p:ph sz="quarter" idx="13"/>
          </p:nvPr>
        </p:nvSpPr>
        <p:spPr>
          <a:xfrm>
            <a:off x="913774" y="1538344"/>
            <a:ext cx="10363826" cy="4733364"/>
          </a:xfrm>
        </p:spPr>
        <p:txBody>
          <a:bodyPr>
            <a:normAutofit/>
          </a:bodyPr>
          <a:lstStyle/>
          <a:p>
            <a:r>
              <a:rPr lang="fr-FR" cap="none" dirty="0" smtClean="0">
                <a:solidFill>
                  <a:schemeClr val="accent3">
                    <a:lumMod val="50000"/>
                  </a:schemeClr>
                </a:solidFill>
              </a:rPr>
              <a:t>5 02 « moi Paul, je vous le déclare, si vous vous faites circoncire, le christ ne vous sera d’aucun secours » </a:t>
            </a:r>
          </a:p>
          <a:p>
            <a:r>
              <a:rPr lang="fr-FR" dirty="0" smtClean="0"/>
              <a:t>La </a:t>
            </a:r>
            <a:r>
              <a:rPr lang="fr-FR" dirty="0" err="1"/>
              <a:t>Brit</a:t>
            </a:r>
            <a:r>
              <a:rPr lang="fr-FR" dirty="0"/>
              <a:t> </a:t>
            </a:r>
            <a:r>
              <a:rPr lang="fr-FR" dirty="0" err="1"/>
              <a:t>Milah</a:t>
            </a:r>
            <a:r>
              <a:rPr lang="fr-FR" dirty="0"/>
              <a:t> est une "</a:t>
            </a:r>
            <a:r>
              <a:rPr lang="fr-FR" dirty="0" err="1"/>
              <a:t>Mitzva</a:t>
            </a:r>
            <a:r>
              <a:rPr lang="fr-FR" dirty="0"/>
              <a:t>", de hébreu : </a:t>
            </a:r>
            <a:r>
              <a:rPr lang="fr-FR" dirty="0" smtClean="0"/>
              <a:t> </a:t>
            </a:r>
            <a:r>
              <a:rPr lang="he-IL" sz="2800" b="1" dirty="0" smtClean="0">
                <a:solidFill>
                  <a:srgbClr val="7030A0"/>
                </a:solidFill>
                <a:latin typeface="Adobe Hebrew" panose="02040503050201020203" pitchFamily="18" charset="-79"/>
                <a:cs typeface="Adobe Hebrew" panose="02040503050201020203" pitchFamily="18" charset="-79"/>
              </a:rPr>
              <a:t>מצווה</a:t>
            </a:r>
            <a:r>
              <a:rPr lang="he-IL" sz="2800" dirty="0">
                <a:solidFill>
                  <a:srgbClr val="7030A0"/>
                </a:solidFill>
                <a:latin typeface="Adobe Hebrew" panose="02040503050201020203" pitchFamily="18" charset="-79"/>
                <a:cs typeface="Adobe Hebrew" panose="02040503050201020203" pitchFamily="18" charset="-79"/>
              </a:rPr>
              <a:t> </a:t>
            </a:r>
            <a:r>
              <a:rPr lang="he-IL" sz="2800" dirty="0" smtClean="0">
                <a:solidFill>
                  <a:srgbClr val="7030A0"/>
                </a:solidFill>
                <a:latin typeface="Adobe Hebrew" panose="02040503050201020203" pitchFamily="18" charset="-79"/>
                <a:cs typeface="Adobe Hebrew" panose="02040503050201020203" pitchFamily="18" charset="-79"/>
              </a:rPr>
              <a:t> </a:t>
            </a:r>
            <a:r>
              <a:rPr lang="fr-FR" sz="2800" dirty="0" smtClean="0">
                <a:solidFill>
                  <a:srgbClr val="7030A0"/>
                </a:solidFill>
                <a:latin typeface="Adobe Hebrew" panose="02040503050201020203" pitchFamily="18" charset="-79"/>
                <a:cs typeface="Adobe Hebrew" panose="02040503050201020203" pitchFamily="18" charset="-79"/>
              </a:rPr>
              <a:t>  </a:t>
            </a:r>
            <a:r>
              <a:rPr lang="fr-FR" cap="none" dirty="0" smtClean="0"/>
              <a:t>pluriel</a:t>
            </a:r>
            <a:r>
              <a:rPr lang="fr-FR" cap="none" dirty="0"/>
              <a:t>, </a:t>
            </a:r>
            <a:r>
              <a:rPr lang="fr-FR" cap="none" dirty="0" err="1"/>
              <a:t>mitzvot</a:t>
            </a:r>
            <a:r>
              <a:rPr lang="fr-FR" cap="none" dirty="0"/>
              <a:t> </a:t>
            </a:r>
            <a:r>
              <a:rPr lang="fr-FR" dirty="0" smtClean="0">
                <a:solidFill>
                  <a:srgbClr val="7030A0"/>
                </a:solidFill>
                <a:latin typeface="Adobe Hebrew" panose="02040503050201020203" pitchFamily="18" charset="-79"/>
                <a:cs typeface="Adobe Hebrew" panose="02040503050201020203" pitchFamily="18" charset="-79"/>
              </a:rPr>
              <a:t/>
            </a:r>
            <a:br>
              <a:rPr lang="fr-FR" dirty="0" smtClean="0">
                <a:solidFill>
                  <a:srgbClr val="7030A0"/>
                </a:solidFill>
                <a:latin typeface="Adobe Hebrew" panose="02040503050201020203" pitchFamily="18" charset="-79"/>
                <a:cs typeface="Adobe Hebrew" panose="02040503050201020203" pitchFamily="18" charset="-79"/>
              </a:rPr>
            </a:br>
            <a:r>
              <a:rPr lang="fr-FR" cap="none" dirty="0" smtClean="0"/>
              <a:t>et qui signifie prescription de</a:t>
            </a:r>
            <a:r>
              <a:rPr lang="fr-FR" b="1" cap="none" dirty="0" smtClean="0"/>
              <a:t>  </a:t>
            </a:r>
            <a:r>
              <a:rPr lang="he-IL" sz="2400" b="1" cap="none" dirty="0" smtClean="0">
                <a:solidFill>
                  <a:srgbClr val="7030A0"/>
                </a:solidFill>
                <a:latin typeface="Adobe Hebrew" panose="02040503050201020203" pitchFamily="18" charset="-79"/>
                <a:cs typeface="Adobe Hebrew" panose="02040503050201020203" pitchFamily="18" charset="-79"/>
              </a:rPr>
              <a:t>צוה</a:t>
            </a:r>
            <a:r>
              <a:rPr lang="he-IL" sz="2400" cap="none" dirty="0" smtClean="0">
                <a:solidFill>
                  <a:srgbClr val="7030A0"/>
                </a:solidFill>
                <a:latin typeface="Adobe Hebrew" panose="02040503050201020203" pitchFamily="18" charset="-79"/>
                <a:cs typeface="Adobe Hebrew" panose="02040503050201020203" pitchFamily="18" charset="-79"/>
              </a:rPr>
              <a:t> </a:t>
            </a:r>
            <a:r>
              <a:rPr lang="fr-FR" sz="2400" cap="none" dirty="0" smtClean="0">
                <a:solidFill>
                  <a:srgbClr val="7030A0"/>
                </a:solidFill>
                <a:latin typeface="Adobe Hebrew" panose="02040503050201020203" pitchFamily="18" charset="-79"/>
                <a:cs typeface="Adobe Hebrew" panose="02040503050201020203" pitchFamily="18" charset="-79"/>
              </a:rPr>
              <a:t> </a:t>
            </a:r>
            <a:r>
              <a:rPr lang="fr-FR" cap="none" dirty="0" err="1" smtClean="0"/>
              <a:t>tzavah</a:t>
            </a:r>
            <a:r>
              <a:rPr lang="fr-FR" cap="none" dirty="0" smtClean="0"/>
              <a:t>, « commander ». dans la genèse, on punit de bannissement celui qui s'y refuserait. donc un juif non circoncis reste juif, et une personne circoncise,  même par un rabbin n'est pas nécessairement juive.</a:t>
            </a:r>
          </a:p>
          <a:p>
            <a:r>
              <a:rPr lang="fr-FR" cap="none" dirty="0" smtClean="0"/>
              <a:t>Dans sa lettre Saint Paul assimile circoncision à conversion au judaïsme, c’est un raccourci.</a:t>
            </a:r>
          </a:p>
          <a:p>
            <a:r>
              <a:rPr lang="fr-FR" cap="none" dirty="0" err="1" smtClean="0"/>
              <a:t>Turnus</a:t>
            </a:r>
            <a:r>
              <a:rPr lang="fr-FR" cap="none" dirty="0" smtClean="0"/>
              <a:t> </a:t>
            </a:r>
            <a:r>
              <a:rPr lang="fr-FR" cap="none" dirty="0" err="1" smtClean="0"/>
              <a:t>rufus</a:t>
            </a:r>
            <a:r>
              <a:rPr lang="fr-FR" cap="none" dirty="0" smtClean="0"/>
              <a:t> dit à Rabbi </a:t>
            </a:r>
            <a:r>
              <a:rPr lang="fr-FR" cap="none" dirty="0" err="1" smtClean="0"/>
              <a:t>Akiba</a:t>
            </a:r>
            <a:r>
              <a:rPr lang="fr-FR" cap="none" dirty="0" smtClean="0"/>
              <a:t> : 'si dieu demande la circoncision, pourquoi le bébé ne </a:t>
            </a:r>
            <a:r>
              <a:rPr lang="fr-FR" cap="none" dirty="0" err="1" smtClean="0"/>
              <a:t>sort-il</a:t>
            </a:r>
            <a:r>
              <a:rPr lang="fr-FR" cap="none" dirty="0" smtClean="0"/>
              <a:t> pas du sein maternel déjà circoncis ?' </a:t>
            </a:r>
            <a:br>
              <a:rPr lang="fr-FR" cap="none" dirty="0" smtClean="0"/>
            </a:br>
            <a:r>
              <a:rPr lang="fr-FR" cap="none" dirty="0" smtClean="0"/>
              <a:t>rabbi '</a:t>
            </a:r>
            <a:r>
              <a:rPr lang="fr-FR" cap="none" dirty="0" err="1" smtClean="0"/>
              <a:t>akiva</a:t>
            </a:r>
            <a:r>
              <a:rPr lang="fr-FR" cap="none" dirty="0" smtClean="0"/>
              <a:t> lui dit : '… dieu n'a donné les commandements à </a:t>
            </a:r>
            <a:r>
              <a:rPr lang="fr-FR" cap="none" dirty="0"/>
              <a:t>I</a:t>
            </a:r>
            <a:r>
              <a:rPr lang="fr-FR" cap="none" dirty="0" smtClean="0"/>
              <a:t>sraël que pour le purifier grâce à eux'.  </a:t>
            </a:r>
            <a:r>
              <a:rPr lang="fr-FR" cap="none" dirty="0" err="1" smtClean="0"/>
              <a:t>An'houma</a:t>
            </a:r>
            <a:r>
              <a:rPr lang="fr-FR" cap="none" dirty="0" smtClean="0"/>
              <a:t>, </a:t>
            </a:r>
            <a:r>
              <a:rPr lang="fr-FR" cap="none" dirty="0" err="1" smtClean="0"/>
              <a:t>tazria</a:t>
            </a:r>
            <a:r>
              <a:rPr lang="fr-FR" cap="none" dirty="0" smtClean="0"/>
              <a:t>' 5] </a:t>
            </a:r>
            <a:endParaRPr lang="fr-FR" dirty="0"/>
          </a:p>
          <a:p>
            <a:endParaRPr lang="fr-FR" cap="none" dirty="0" smtClean="0"/>
          </a:p>
          <a:p>
            <a:endParaRPr lang="fr-FR" cap="none" dirty="0"/>
          </a:p>
        </p:txBody>
      </p:sp>
    </p:spTree>
    <p:extLst>
      <p:ext uri="{BB962C8B-B14F-4D97-AF65-F5344CB8AC3E}">
        <p14:creationId xmlns:p14="http://schemas.microsoft.com/office/powerpoint/2010/main" val="1380494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Obligation de pratique la loi de Moïse</a:t>
            </a:r>
            <a:endParaRPr lang="fr-FR" dirty="0"/>
          </a:p>
        </p:txBody>
      </p:sp>
      <p:sp>
        <p:nvSpPr>
          <p:cNvPr id="3" name="Espace réservé du contenu 2"/>
          <p:cNvSpPr>
            <a:spLocks noGrp="1"/>
          </p:cNvSpPr>
          <p:nvPr>
            <p:ph sz="quarter" idx="13"/>
          </p:nvPr>
        </p:nvSpPr>
        <p:spPr>
          <a:xfrm>
            <a:off x="752409" y="1969059"/>
            <a:ext cx="10363826" cy="4238103"/>
          </a:xfrm>
        </p:spPr>
        <p:txBody>
          <a:bodyPr>
            <a:normAutofit fontScale="92500" lnSpcReduction="10000"/>
          </a:bodyPr>
          <a:lstStyle/>
          <a:p>
            <a:r>
              <a:rPr lang="fr-FR" cap="none" dirty="0" smtClean="0">
                <a:solidFill>
                  <a:schemeClr val="accent3">
                    <a:lumMod val="50000"/>
                  </a:schemeClr>
                </a:solidFill>
              </a:rPr>
              <a:t>5-03  Je l’atteste encore une fois  tout homme qui se fait circoncir2 est dans l’obligation de pratiquer la loi de Moïse toute entière </a:t>
            </a:r>
          </a:p>
          <a:p>
            <a:r>
              <a:rPr lang="fr-FR" cap="none" dirty="0" smtClean="0"/>
              <a:t>Peut on en déduire, qu’un chrétien n’est pas soumis à la loi ?  Qu’il peut choisir ce qui lui plait, et qu’il se met à la place du Seigneur pour dire ce qui est bien et ce qui est mal ? </a:t>
            </a:r>
          </a:p>
          <a:p>
            <a:r>
              <a:rPr lang="fr-FR" cap="none" dirty="0" smtClean="0"/>
              <a:t>Il est vrai que pour les rabbins, les juifs ont davantage d’obligations, c’est la raison pour laquelle ils rechignent à convertir les gens, pour le judaïsme mieux vaut un non juif qui respecte les lois de Noé, qui se comporte bien dans la vie, qu’un juif qui ne mangerait pas cachère. </a:t>
            </a:r>
          </a:p>
          <a:p>
            <a:r>
              <a:rPr lang="fr-FR" cap="none" dirty="0" smtClean="0"/>
              <a:t>Les prophètes vilipendent les juifs qui ne respectent pas la loi, le Coran va jusqu’à les traiter de singes et de porcs. Saint Paul dit qu’ils sont damnés, car ils n’auront pas la grâce pour leur fautes (</a:t>
            </a:r>
            <a:r>
              <a:rPr lang="fr-FR" cap="none" dirty="0" smtClean="0">
                <a:solidFill>
                  <a:schemeClr val="accent3">
                    <a:lumMod val="50000"/>
                  </a:schemeClr>
                </a:solidFill>
              </a:rPr>
              <a:t>5-05 « Vous êtes déchus de la grâce, nous c’est par l’Esprit, en effet, que nous attendons la justice espérée</a:t>
            </a:r>
            <a:r>
              <a:rPr lang="fr-FR" cap="none" dirty="0" smtClean="0"/>
              <a:t>) </a:t>
            </a:r>
          </a:p>
          <a:p>
            <a:r>
              <a:rPr lang="fr-FR" cap="none" dirty="0" smtClean="0"/>
              <a:t>Musulmans est chrétiens sont plus durs avec nous qu’avec </a:t>
            </a:r>
            <a:r>
              <a:rPr lang="fr-FR" cap="none" dirty="0" err="1" smtClean="0"/>
              <a:t>eux-même</a:t>
            </a:r>
            <a:r>
              <a:rPr lang="fr-FR" cap="none" dirty="0" smtClean="0"/>
              <a:t>   !    </a:t>
            </a:r>
            <a:r>
              <a:rPr lang="fr-FR" cap="none" dirty="0" smtClean="0">
                <a:sym typeface="Wingdings" panose="05000000000000000000" pitchFamily="2" charset="2"/>
              </a:rPr>
              <a:t></a:t>
            </a:r>
          </a:p>
          <a:p>
            <a:endParaRPr lang="fr-FR" cap="none" dirty="0" smtClean="0"/>
          </a:p>
          <a:p>
            <a:endParaRPr lang="fr-FR" cap="none" dirty="0"/>
          </a:p>
        </p:txBody>
      </p:sp>
    </p:spTree>
    <p:extLst>
      <p:ext uri="{BB962C8B-B14F-4D97-AF65-F5344CB8AC3E}">
        <p14:creationId xmlns:p14="http://schemas.microsoft.com/office/powerpoint/2010/main" val="2610109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5-14 Aimer son prochain</a:t>
            </a:r>
            <a:endParaRPr lang="fr-FR" dirty="0"/>
          </a:p>
        </p:txBody>
      </p:sp>
      <p:pic>
        <p:nvPicPr>
          <p:cNvPr id="8" name="Image 7"/>
          <p:cNvPicPr>
            <a:picLocks noChangeAspect="1"/>
          </p:cNvPicPr>
          <p:nvPr/>
        </p:nvPicPr>
        <p:blipFill>
          <a:blip r:embed="rId2"/>
          <a:stretch>
            <a:fillRect/>
          </a:stretch>
        </p:blipFill>
        <p:spPr>
          <a:xfrm>
            <a:off x="1255635" y="2839806"/>
            <a:ext cx="8841151" cy="3358767"/>
          </a:xfrm>
          <a:prstGeom prst="rect">
            <a:avLst/>
          </a:prstGeom>
        </p:spPr>
      </p:pic>
      <p:pic>
        <p:nvPicPr>
          <p:cNvPr id="11" name="Espace réservé du contenu 10"/>
          <p:cNvPicPr>
            <a:picLocks noGrp="1" noChangeAspect="1"/>
          </p:cNvPicPr>
          <p:nvPr>
            <p:ph sz="quarter" idx="13"/>
          </p:nvPr>
        </p:nvPicPr>
        <p:blipFill>
          <a:blip r:embed="rId3"/>
          <a:stretch>
            <a:fillRect/>
          </a:stretch>
        </p:blipFill>
        <p:spPr>
          <a:xfrm>
            <a:off x="1255635" y="6137996"/>
            <a:ext cx="3982500" cy="428567"/>
          </a:xfrm>
          <a:prstGeom prst="rect">
            <a:avLst/>
          </a:prstGeom>
        </p:spPr>
      </p:pic>
      <p:sp>
        <p:nvSpPr>
          <p:cNvPr id="12" name="ZoneTexte 11"/>
          <p:cNvSpPr txBox="1"/>
          <p:nvPr/>
        </p:nvSpPr>
        <p:spPr>
          <a:xfrm>
            <a:off x="1338146" y="1962615"/>
            <a:ext cx="8162693" cy="646331"/>
          </a:xfrm>
          <a:prstGeom prst="rect">
            <a:avLst/>
          </a:prstGeom>
          <a:noFill/>
        </p:spPr>
        <p:txBody>
          <a:bodyPr wrap="square" rtlCol="0">
            <a:spAutoFit/>
          </a:bodyPr>
          <a:lstStyle/>
          <a:p>
            <a:r>
              <a:rPr lang="fr-FR" dirty="0" smtClean="0">
                <a:solidFill>
                  <a:schemeClr val="accent3">
                    <a:lumMod val="50000"/>
                  </a:schemeClr>
                </a:solidFill>
              </a:rPr>
              <a:t>5-14 Car l’unique loi est accomplie dans l’unique parole que voici : Tu aimeras ton prochain comme toi-même. </a:t>
            </a:r>
            <a:endParaRPr lang="fr-FR" dirty="0">
              <a:solidFill>
                <a:schemeClr val="accent3">
                  <a:lumMod val="50000"/>
                </a:schemeClr>
              </a:solidFill>
            </a:endParaRPr>
          </a:p>
        </p:txBody>
      </p:sp>
    </p:spTree>
    <p:extLst>
      <p:ext uri="{BB962C8B-B14F-4D97-AF65-F5344CB8AC3E}">
        <p14:creationId xmlns:p14="http://schemas.microsoft.com/office/powerpoint/2010/main" val="2723657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Hillel partage l’opinion de St Paul</a:t>
            </a:r>
            <a:endParaRPr lang="fr-FR" dirty="0"/>
          </a:p>
        </p:txBody>
      </p:sp>
      <p:pic>
        <p:nvPicPr>
          <p:cNvPr id="7" name="Espace réservé du contenu 6"/>
          <p:cNvPicPr>
            <a:picLocks noGrp="1" noChangeAspect="1"/>
          </p:cNvPicPr>
          <p:nvPr>
            <p:ph sz="quarter" idx="13"/>
          </p:nvPr>
        </p:nvPicPr>
        <p:blipFill>
          <a:blip r:embed="rId2"/>
          <a:stretch>
            <a:fillRect/>
          </a:stretch>
        </p:blipFill>
        <p:spPr>
          <a:xfrm>
            <a:off x="913775" y="2909778"/>
            <a:ext cx="10363200" cy="2264952"/>
          </a:xfrm>
          <a:prstGeom prst="rect">
            <a:avLst/>
          </a:prstGeom>
        </p:spPr>
      </p:pic>
      <p:sp>
        <p:nvSpPr>
          <p:cNvPr id="8" name="ZoneTexte 7"/>
          <p:cNvSpPr txBox="1"/>
          <p:nvPr/>
        </p:nvSpPr>
        <p:spPr>
          <a:xfrm>
            <a:off x="913775" y="2007220"/>
            <a:ext cx="10270898" cy="646331"/>
          </a:xfrm>
          <a:prstGeom prst="rect">
            <a:avLst/>
          </a:prstGeom>
          <a:noFill/>
        </p:spPr>
        <p:txBody>
          <a:bodyPr wrap="square" rtlCol="0">
            <a:spAutoFit/>
          </a:bodyPr>
          <a:lstStyle/>
          <a:p>
            <a:r>
              <a:rPr lang="fr-FR" dirty="0"/>
              <a:t>Car l’unique loi est accomplie dans l’unique parole que voici : Tu aimeras ton prochain comme toi-même. </a:t>
            </a:r>
          </a:p>
          <a:p>
            <a:endParaRPr lang="fr-FR" dirty="0"/>
          </a:p>
        </p:txBody>
      </p:sp>
    </p:spTree>
    <p:extLst>
      <p:ext uri="{BB962C8B-B14F-4D97-AF65-F5344CB8AC3E}">
        <p14:creationId xmlns:p14="http://schemas.microsoft.com/office/powerpoint/2010/main" val="3508034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3776" y="618518"/>
            <a:ext cx="10145086" cy="704674"/>
          </a:xfrm>
        </p:spPr>
        <p:txBody>
          <a:bodyPr/>
          <a:lstStyle/>
          <a:p>
            <a:r>
              <a:rPr lang="fr-FR" dirty="0" smtClean="0"/>
              <a:t>Vivre avec Dieu serait il un esclavage ? </a:t>
            </a:r>
            <a:endParaRPr lang="fr-FR" dirty="0"/>
          </a:p>
        </p:txBody>
      </p:sp>
      <p:sp>
        <p:nvSpPr>
          <p:cNvPr id="3" name="Espace réservé du contenu 2"/>
          <p:cNvSpPr>
            <a:spLocks noGrp="1"/>
          </p:cNvSpPr>
          <p:nvPr>
            <p:ph sz="quarter" idx="13"/>
          </p:nvPr>
        </p:nvSpPr>
        <p:spPr>
          <a:xfrm>
            <a:off x="914400" y="1904513"/>
            <a:ext cx="10363826" cy="4313407"/>
          </a:xfrm>
        </p:spPr>
        <p:txBody>
          <a:bodyPr>
            <a:normAutofit/>
          </a:bodyPr>
          <a:lstStyle/>
          <a:p>
            <a:r>
              <a:rPr lang="fr-FR" b="1" cap="none" dirty="0" smtClean="0">
                <a:solidFill>
                  <a:schemeClr val="accent3">
                    <a:lumMod val="50000"/>
                  </a:schemeClr>
                </a:solidFill>
              </a:rPr>
              <a:t>5-18 Mais si vous vous laissez conduire par l’Esprit, vous n’êtes pas soumis à la Loi </a:t>
            </a:r>
          </a:p>
          <a:p>
            <a:r>
              <a:rPr lang="fr-FR" cap="none" dirty="0" smtClean="0"/>
              <a:t>La présence divine est une atteinte à la liberté, car le septième jour, Dieu s’est retiré afin de laisser l’homme libre. Depuis l’homme recherche sa face, et seul Moïse a pu la contempler.</a:t>
            </a:r>
          </a:p>
          <a:p>
            <a:r>
              <a:rPr lang="fr-FR" cap="none" dirty="0" smtClean="0"/>
              <a:t> </a:t>
            </a:r>
            <a:r>
              <a:rPr lang="fr-FR" cap="none" dirty="0"/>
              <a:t>Le juif pratiquant, vit avec Dieu, il ne peut sortir de chez lui, manger, admirer un paysage ou une jolie fille sans dire une bénédiction. </a:t>
            </a:r>
            <a:r>
              <a:rPr lang="fr-FR" cap="none" dirty="0" smtClean="0"/>
              <a:t> </a:t>
            </a:r>
          </a:p>
          <a:p>
            <a:r>
              <a:rPr lang="fr-FR" cap="none" dirty="0" smtClean="0"/>
              <a:t>Lorsque Dieu cache sa face à celui qui le recherche, c’est la pire des malédictions énoncée par les prophètes</a:t>
            </a:r>
          </a:p>
          <a:p>
            <a:r>
              <a:rPr lang="fr-FR" cap="none" dirty="0" smtClean="0"/>
              <a:t>L’homme pieux s’attache aux pas de son créateur, volontairement, il ne peut le faire que par ce qu’il est libre, depuis la sortie d’Egypte. La Torah l’aide en ce sens.</a:t>
            </a:r>
            <a:br>
              <a:rPr lang="fr-FR" cap="none" dirty="0" smtClean="0"/>
            </a:br>
            <a:r>
              <a:rPr lang="fr-FR" cap="none" dirty="0" smtClean="0"/>
              <a:t>La Torah est le seul message divin et il nous est commandé de l’étudier tous les jours.</a:t>
            </a:r>
            <a:endParaRPr lang="fr-FR" cap="none" dirty="0"/>
          </a:p>
        </p:txBody>
      </p:sp>
    </p:spTree>
    <p:extLst>
      <p:ext uri="{BB962C8B-B14F-4D97-AF65-F5344CB8AC3E}">
        <p14:creationId xmlns:p14="http://schemas.microsoft.com/office/powerpoint/2010/main" val="1095390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Actions menées par la chair </a:t>
            </a:r>
            <a:endParaRPr lang="fr-FR" dirty="0"/>
          </a:p>
        </p:txBody>
      </p:sp>
      <p:sp>
        <p:nvSpPr>
          <p:cNvPr id="3" name="Espace réservé du contenu 2"/>
          <p:cNvSpPr>
            <a:spLocks noGrp="1"/>
          </p:cNvSpPr>
          <p:nvPr>
            <p:ph sz="quarter" idx="13"/>
          </p:nvPr>
        </p:nvSpPr>
        <p:spPr>
          <a:xfrm>
            <a:off x="913774" y="1936376"/>
            <a:ext cx="10363826" cy="4324575"/>
          </a:xfrm>
        </p:spPr>
        <p:txBody>
          <a:bodyPr>
            <a:normAutofit fontScale="70000" lnSpcReduction="20000"/>
          </a:bodyPr>
          <a:lstStyle/>
          <a:p>
            <a:r>
              <a:rPr lang="fr-FR" cap="none" dirty="0" smtClean="0">
                <a:solidFill>
                  <a:schemeClr val="accent3">
                    <a:lumMod val="50000"/>
                  </a:schemeClr>
                </a:solidFill>
              </a:rPr>
              <a:t>05-19 On sait bien à quelles actions mène la chair : inconduite, impureté débauche, </a:t>
            </a:r>
          </a:p>
          <a:p>
            <a:r>
              <a:rPr lang="fr-FR" cap="none" dirty="0"/>
              <a:t>Adam, </a:t>
            </a:r>
            <a:r>
              <a:rPr lang="he-IL" sz="2400" cap="none" dirty="0">
                <a:solidFill>
                  <a:srgbClr val="7030A0"/>
                </a:solidFill>
                <a:latin typeface="Adobe Hebrew" panose="02040503050201020203" pitchFamily="18" charset="-79"/>
                <a:cs typeface="Adobe Hebrew" panose="02040503050201020203" pitchFamily="18" charset="-79"/>
              </a:rPr>
              <a:t>אדם </a:t>
            </a:r>
            <a:r>
              <a:rPr lang="fr-FR" sz="2400" cap="none" dirty="0" smtClean="0">
                <a:solidFill>
                  <a:srgbClr val="7030A0"/>
                </a:solidFill>
                <a:latin typeface="Adobe Hebrew" panose="02040503050201020203" pitchFamily="18" charset="-79"/>
                <a:cs typeface="Adobe Hebrew" panose="02040503050201020203" pitchFamily="18" charset="-79"/>
              </a:rPr>
              <a:t> </a:t>
            </a:r>
            <a:r>
              <a:rPr lang="fr-FR" cap="none" dirty="0" smtClean="0"/>
              <a:t>est </a:t>
            </a:r>
            <a:r>
              <a:rPr lang="fr-FR" cap="none" dirty="0"/>
              <a:t>le premier homme,   « A » , </a:t>
            </a:r>
            <a:r>
              <a:rPr lang="he-IL" cap="none" dirty="0">
                <a:solidFill>
                  <a:srgbClr val="7030A0"/>
                </a:solidFill>
                <a:latin typeface="Adobe Hebrew" panose="02040503050201020203" pitchFamily="18" charset="-79"/>
                <a:cs typeface="Adobe Hebrew" panose="02040503050201020203" pitchFamily="18" charset="-79"/>
              </a:rPr>
              <a:t>א</a:t>
            </a:r>
            <a:r>
              <a:rPr lang="he-IL" cap="none" dirty="0" smtClean="0"/>
              <a:t> </a:t>
            </a:r>
            <a:r>
              <a:rPr lang="fr-FR" cap="none" dirty="0" smtClean="0"/>
              <a:t> première </a:t>
            </a:r>
            <a:r>
              <a:rPr lang="fr-FR" cap="none" dirty="0"/>
              <a:t>lettre et vaut « un» , Dieu est Un,  et « Dam » </a:t>
            </a:r>
            <a:r>
              <a:rPr lang="he-IL" sz="2400" cap="none" dirty="0">
                <a:solidFill>
                  <a:srgbClr val="7030A0"/>
                </a:solidFill>
                <a:latin typeface="Adobe Hebrew" panose="02040503050201020203" pitchFamily="18" charset="-79"/>
                <a:cs typeface="Adobe Hebrew" panose="02040503050201020203" pitchFamily="18" charset="-79"/>
              </a:rPr>
              <a:t>דם</a:t>
            </a:r>
            <a:r>
              <a:rPr lang="he-IL" sz="2400" cap="none" dirty="0" smtClean="0"/>
              <a:t> </a:t>
            </a:r>
            <a:r>
              <a:rPr lang="fr-FR" cap="none" dirty="0" smtClean="0"/>
              <a:t> en </a:t>
            </a:r>
            <a:r>
              <a:rPr lang="fr-FR" cap="none" dirty="0"/>
              <a:t>hébreu veut dire sang et le sang c'est la vie, il est rouge  comme la passion, il est charnel.  Pour cela, le judaïsme interdit de boire ou de manger le sang, de manger la vie d'une autre créature.   </a:t>
            </a:r>
          </a:p>
          <a:p>
            <a:r>
              <a:rPr lang="fr-FR" cap="none" dirty="0"/>
              <a:t>L'humain  est composé de la divinité et du sang.  Le corps et l'âme sont intimement liés dans l'homme, ils seront  inséparables jusqu'à la mort</a:t>
            </a:r>
            <a:r>
              <a:rPr lang="fr-FR" cap="none" dirty="0" smtClean="0"/>
              <a:t>.</a:t>
            </a:r>
          </a:p>
          <a:p>
            <a:r>
              <a:rPr lang="fr-FR" cap="none" dirty="0" smtClean="0"/>
              <a:t>La chair, le corps est l’écrin qui sert de réceptacle à l’âme. </a:t>
            </a:r>
          </a:p>
          <a:p>
            <a:r>
              <a:rPr lang="fr-FR" dirty="0"/>
              <a:t> </a:t>
            </a:r>
            <a:r>
              <a:rPr lang="fr-FR" i="1" cap="none" dirty="0" smtClean="0"/>
              <a:t>Un jour l'empereur antonin demanda à rabbi </a:t>
            </a:r>
            <a:r>
              <a:rPr lang="fr-FR" i="1" cap="none" dirty="0" err="1" smtClean="0"/>
              <a:t>yehuda</a:t>
            </a:r>
            <a:r>
              <a:rPr lang="fr-FR" i="1" cap="none" dirty="0" smtClean="0"/>
              <a:t> : comment D </a:t>
            </a:r>
            <a:r>
              <a:rPr lang="fr-FR" i="1" cap="none" dirty="0" err="1" smtClean="0"/>
              <a:t>ieu</a:t>
            </a:r>
            <a:r>
              <a:rPr lang="fr-FR" i="1" cap="none" dirty="0" smtClean="0"/>
              <a:t> peut-il juger l'homme après sa mort ? le corps n'existe plus, et l'âme est pure par nature. Et rabbi </a:t>
            </a:r>
            <a:r>
              <a:rPr lang="fr-FR" i="1" cap="none" dirty="0" err="1" smtClean="0"/>
              <a:t>yehuda</a:t>
            </a:r>
            <a:r>
              <a:rPr lang="fr-FR" i="1" cap="none" dirty="0" smtClean="0"/>
              <a:t> raconta : </a:t>
            </a:r>
            <a:br>
              <a:rPr lang="fr-FR" i="1" cap="none" dirty="0" smtClean="0"/>
            </a:br>
            <a:r>
              <a:rPr lang="fr-FR" i="1" cap="none" dirty="0" smtClean="0"/>
              <a:t>-un roi avait un beau jardin ou croissaient des fruits primeurs, il avait pris deux gardiens, un aveugle et un boiteux. </a:t>
            </a:r>
            <a:br>
              <a:rPr lang="fr-FR" i="1" cap="none" dirty="0" smtClean="0"/>
            </a:br>
            <a:r>
              <a:rPr lang="fr-FR" i="1" cap="none" dirty="0" smtClean="0"/>
              <a:t>Le boiteux dit à l'aveugle, "je vois de beaux fruits, monte moi sur tes épaules, je te guiderai et nous les mangerons." Ainsi fut fait, quand le propriétaire réclama ses fruits, chacun des compères s'excusa "pouvais-je les voir" ? "pouvais-je les atteindre ?« </a:t>
            </a:r>
            <a:br>
              <a:rPr lang="fr-FR" i="1" cap="none" dirty="0" smtClean="0"/>
            </a:br>
            <a:r>
              <a:rPr lang="fr-FR" i="1" cap="none" dirty="0" smtClean="0"/>
              <a:t> . le roi fit monter le boiteux sur l'aveugle et les condamna ensemble» ainsi dieu réunira le corps et l'esprit pour les juger.</a:t>
            </a:r>
            <a:r>
              <a:rPr lang="fr-FR" cap="none" dirty="0" smtClean="0"/>
              <a:t> </a:t>
            </a:r>
          </a:p>
          <a:p>
            <a:r>
              <a:rPr lang="fr-FR" cap="none" dirty="0">
                <a:hlinkClick r:id="rId2"/>
              </a:rPr>
              <a:t>https://</a:t>
            </a:r>
            <a:r>
              <a:rPr lang="fr-FR" cap="none" dirty="0" smtClean="0">
                <a:hlinkClick r:id="rId2"/>
              </a:rPr>
              <a:t>www.youtube.com/watch?v=2u-IJ907y8k</a:t>
            </a:r>
            <a:endParaRPr lang="fr-FR" cap="none" dirty="0" smtClean="0"/>
          </a:p>
          <a:p>
            <a:r>
              <a:rPr lang="fr-FR" cap="none" dirty="0">
                <a:hlinkClick r:id="rId3"/>
              </a:rPr>
              <a:t>https://</a:t>
            </a:r>
            <a:r>
              <a:rPr lang="fr-FR" cap="none" dirty="0" smtClean="0">
                <a:hlinkClick r:id="rId3"/>
              </a:rPr>
              <a:t>www.youtube.com/watch?v=iynzqlC2lis</a:t>
            </a:r>
            <a:endParaRPr lang="fr-FR" cap="none" dirty="0" smtClean="0"/>
          </a:p>
          <a:p>
            <a:r>
              <a:rPr lang="fr-FR" cap="none" dirty="0">
                <a:hlinkClick r:id="rId4"/>
              </a:rPr>
              <a:t>https://</a:t>
            </a:r>
            <a:r>
              <a:rPr lang="fr-FR" cap="none" dirty="0" smtClean="0">
                <a:hlinkClick r:id="rId4"/>
              </a:rPr>
              <a:t>www.youtube.com/watch?v=uY-HDcfcP4s&amp;t=128s</a:t>
            </a:r>
            <a:r>
              <a:rPr lang="fr-FR" cap="none" dirty="0" smtClean="0"/>
              <a:t> 	</a:t>
            </a:r>
            <a:endParaRPr lang="fr-FR" cap="none" dirty="0"/>
          </a:p>
          <a:p>
            <a:endParaRPr lang="fr-FR" cap="none" dirty="0" smtClean="0"/>
          </a:p>
        </p:txBody>
      </p:sp>
    </p:spTree>
    <p:extLst>
      <p:ext uri="{BB962C8B-B14F-4D97-AF65-F5344CB8AC3E}">
        <p14:creationId xmlns:p14="http://schemas.microsoft.com/office/powerpoint/2010/main" val="1929878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6664" y="87939"/>
            <a:ext cx="10364451" cy="1596177"/>
          </a:xfrm>
        </p:spPr>
        <p:txBody>
          <a:bodyPr/>
          <a:lstStyle/>
          <a:p>
            <a:r>
              <a:rPr lang="fr-FR" dirty="0" err="1" smtClean="0"/>
              <a:t>Colere</a:t>
            </a:r>
            <a:r>
              <a:rPr lang="fr-FR" dirty="0" smtClean="0"/>
              <a:t> et douceur </a:t>
            </a:r>
            <a:endParaRPr lang="fr-FR" dirty="0"/>
          </a:p>
        </p:txBody>
      </p:sp>
      <p:sp>
        <p:nvSpPr>
          <p:cNvPr id="3" name="Espace réservé du contenu 2"/>
          <p:cNvSpPr>
            <a:spLocks noGrp="1"/>
          </p:cNvSpPr>
          <p:nvPr>
            <p:ph sz="quarter" idx="13"/>
          </p:nvPr>
        </p:nvSpPr>
        <p:spPr>
          <a:xfrm>
            <a:off x="800885" y="1309511"/>
            <a:ext cx="10363826" cy="4944533"/>
          </a:xfrm>
        </p:spPr>
        <p:txBody>
          <a:bodyPr>
            <a:normAutofit fontScale="77500" lnSpcReduction="20000"/>
          </a:bodyPr>
          <a:lstStyle/>
          <a:p>
            <a:r>
              <a:rPr lang="fr-FR" cap="none" dirty="0" smtClean="0">
                <a:solidFill>
                  <a:schemeClr val="accent3">
                    <a:lumMod val="50000"/>
                  </a:schemeClr>
                </a:solidFill>
              </a:rPr>
              <a:t>5-23 douceur et maîtrise de soi, en ces domaines la loi n’intervient pas (Traduction </a:t>
            </a:r>
            <a:r>
              <a:rPr lang="fr-FR" cap="none" dirty="0" err="1" smtClean="0">
                <a:solidFill>
                  <a:schemeClr val="accent3">
                    <a:lumMod val="50000"/>
                  </a:schemeClr>
                </a:solidFill>
              </a:rPr>
              <a:t>Chouraki</a:t>
            </a:r>
            <a:r>
              <a:rPr lang="fr-FR" cap="none" dirty="0" smtClean="0">
                <a:solidFill>
                  <a:schemeClr val="accent3">
                    <a:lumMod val="50000"/>
                  </a:schemeClr>
                </a:solidFill>
              </a:rPr>
              <a:t>) </a:t>
            </a:r>
            <a:br>
              <a:rPr lang="fr-FR" cap="none" dirty="0" smtClean="0">
                <a:solidFill>
                  <a:schemeClr val="accent3">
                    <a:lumMod val="50000"/>
                  </a:schemeClr>
                </a:solidFill>
              </a:rPr>
            </a:br>
            <a:r>
              <a:rPr lang="fr-FR" cap="none" dirty="0" smtClean="0">
                <a:solidFill>
                  <a:schemeClr val="accent3">
                    <a:lumMod val="50000"/>
                  </a:schemeClr>
                </a:solidFill>
              </a:rPr>
              <a:t>L’humilité, la maîtrise de soi, ce contre quoi la torah n’est pas</a:t>
            </a:r>
            <a:r>
              <a:rPr lang="fr-FR" cap="none" dirty="0">
                <a:solidFill>
                  <a:schemeClr val="accent3">
                    <a:lumMod val="50000"/>
                  </a:schemeClr>
                </a:solidFill>
              </a:rPr>
              <a:t>. 	</a:t>
            </a:r>
            <a:r>
              <a:rPr lang="fr-FR" cap="none" dirty="0" smtClean="0">
                <a:solidFill>
                  <a:schemeClr val="accent3">
                    <a:lumMod val="50000"/>
                  </a:schemeClr>
                </a:solidFill>
              </a:rPr>
              <a:t/>
            </a:r>
            <a:br>
              <a:rPr lang="fr-FR" cap="none" dirty="0" smtClean="0">
                <a:solidFill>
                  <a:schemeClr val="accent3">
                    <a:lumMod val="50000"/>
                  </a:schemeClr>
                </a:solidFill>
              </a:rPr>
            </a:br>
            <a:r>
              <a:rPr lang="fr-FR" cap="none" dirty="0" smtClean="0">
                <a:solidFill>
                  <a:schemeClr val="accent3">
                    <a:lumMod val="50000"/>
                  </a:schemeClr>
                </a:solidFill>
              </a:rPr>
              <a:t>la </a:t>
            </a:r>
            <a:r>
              <a:rPr lang="fr-FR" cap="none" dirty="0">
                <a:solidFill>
                  <a:schemeClr val="accent3">
                    <a:lumMod val="50000"/>
                  </a:schemeClr>
                </a:solidFill>
              </a:rPr>
              <a:t>douceur, la tempérance. Contre de pareils fruits, il n'y a pas de loi.</a:t>
            </a:r>
            <a:endParaRPr lang="fr-FR" cap="none" dirty="0" smtClean="0">
              <a:solidFill>
                <a:schemeClr val="accent3">
                  <a:lumMod val="50000"/>
                </a:schemeClr>
              </a:solidFill>
            </a:endParaRPr>
          </a:p>
          <a:p>
            <a:r>
              <a:rPr lang="fr-FR" cap="none" dirty="0" smtClean="0"/>
              <a:t>Le traité talmudique </a:t>
            </a:r>
            <a:r>
              <a:rPr lang="fr-FR" cap="none" dirty="0" err="1" smtClean="0"/>
              <a:t>nédarim</a:t>
            </a:r>
            <a:r>
              <a:rPr lang="fr-FR" cap="none" dirty="0" smtClean="0"/>
              <a:t> (page 22/a) déclare que quiconque se met en colère ressemble à celui qui commet la faute de l’idolâtrie et il mérite l’enfer !</a:t>
            </a:r>
          </a:p>
          <a:p>
            <a:r>
              <a:rPr lang="fr-FR" cap="none" dirty="0" smtClean="0"/>
              <a:t>Dans la </a:t>
            </a:r>
            <a:r>
              <a:rPr lang="fr-FR" cap="none" dirty="0" err="1" smtClean="0"/>
              <a:t>paracha</a:t>
            </a:r>
            <a:r>
              <a:rPr lang="fr-FR" cap="none" dirty="0" smtClean="0"/>
              <a:t> </a:t>
            </a:r>
            <a:r>
              <a:rPr lang="fr-FR" cap="none" dirty="0" err="1" smtClean="0"/>
              <a:t>vayakel</a:t>
            </a:r>
            <a:r>
              <a:rPr lang="fr-FR" cap="none" dirty="0" smtClean="0"/>
              <a:t> (</a:t>
            </a:r>
            <a:r>
              <a:rPr lang="fr-FR" cap="none" dirty="0" err="1" smtClean="0"/>
              <a:t>chemot</a:t>
            </a:r>
            <a:r>
              <a:rPr lang="fr-FR" cap="none" dirty="0" smtClean="0"/>
              <a:t>, 35/3), il est dit : « vous n’allumerez aucun feu dans toutes vos demeures, le jour de </a:t>
            </a:r>
            <a:r>
              <a:rPr lang="fr-FR" cap="none" dirty="0" err="1" smtClean="0"/>
              <a:t>chabbat</a:t>
            </a:r>
            <a:r>
              <a:rPr lang="fr-FR" cap="none" dirty="0" smtClean="0"/>
              <a:t> ». le </a:t>
            </a:r>
            <a:r>
              <a:rPr lang="fr-FR" cap="none" dirty="0" err="1" smtClean="0"/>
              <a:t>zohar</a:t>
            </a:r>
            <a:r>
              <a:rPr lang="fr-FR" cap="none" dirty="0" smtClean="0"/>
              <a:t> voit dans ce verset une allusion particulière à la flamme de la colère. Il semblerait donc que la colère soit spécialement interdite le jour de </a:t>
            </a:r>
            <a:r>
              <a:rPr lang="fr-FR" cap="none" dirty="0" err="1" smtClean="0"/>
              <a:t>chabbat</a:t>
            </a:r>
            <a:r>
              <a:rPr lang="fr-FR" cap="none" dirty="0" smtClean="0"/>
              <a:t>… </a:t>
            </a:r>
          </a:p>
          <a:p>
            <a:r>
              <a:rPr lang="fr-FR" cap="none" dirty="0" smtClean="0"/>
              <a:t>La colère est la conséquence d’un trait de caractère, et la maîtrise de soi est nécessaire, surtout quand on se met en colère  !  !   Ce qui est parfois une très bonne chose, et les meilleures colères sont les colères feintes, et longuement préparées à l’avance, il faut savoir dire Non devant l’inacceptable. </a:t>
            </a:r>
            <a:endParaRPr lang="fr-FR" cap="none" dirty="0"/>
          </a:p>
          <a:p>
            <a:r>
              <a:rPr lang="fr-FR" cap="none" dirty="0" smtClean="0"/>
              <a:t>La douceur est une attitude bienveillante, La </a:t>
            </a:r>
            <a:r>
              <a:rPr lang="fr-FR" cap="none" dirty="0" err="1" smtClean="0"/>
              <a:t>guémara</a:t>
            </a:r>
            <a:r>
              <a:rPr lang="fr-FR" cap="none" dirty="0" smtClean="0"/>
              <a:t> de sanhédrin (98b) cite l’exemple des élèves de rabbi </a:t>
            </a:r>
            <a:r>
              <a:rPr lang="fr-FR" cap="none" dirty="0" err="1" smtClean="0"/>
              <a:t>éliézer</a:t>
            </a:r>
            <a:r>
              <a:rPr lang="fr-FR" cap="none" dirty="0" smtClean="0"/>
              <a:t> qui ont demandé à leurs maîtres ce qu’ils devaient faire pour être protégés des souffrances liées à la venue du messie. Rabbi </a:t>
            </a:r>
            <a:r>
              <a:rPr lang="fr-FR" cap="none" dirty="0" err="1" smtClean="0"/>
              <a:t>Éliézer</a:t>
            </a:r>
            <a:r>
              <a:rPr lang="fr-FR" cap="none" dirty="0" smtClean="0"/>
              <a:t> a répondu : </a:t>
            </a:r>
            <a:r>
              <a:rPr lang="fr-FR" i="1" cap="none" dirty="0" smtClean="0"/>
              <a:t>« ils devront étudier la torah et faire montre de bienveillance. »     </a:t>
            </a:r>
            <a:r>
              <a:rPr lang="fr-FR" cap="none" dirty="0" smtClean="0"/>
              <a:t>En cette période si tendue, nous avons donc le devoir de redoubler d’énergie dans le respect des </a:t>
            </a:r>
            <a:r>
              <a:rPr lang="fr-FR" cap="none" dirty="0" err="1" smtClean="0"/>
              <a:t>mitsvot</a:t>
            </a:r>
            <a:r>
              <a:rPr lang="fr-FR" cap="none" dirty="0" smtClean="0"/>
              <a:t> en général et nous appliquer plus spécifiquement dans l’étude de la torah et dans notre comportement envers notre prochain. Nous devons nous efforcer, par exemple de visiter des  malades et d’aider les nécessiteux tout en intensifiant notre étude de la torah.</a:t>
            </a:r>
          </a:p>
          <a:p>
            <a:endParaRPr lang="fr-FR" cap="none" dirty="0" smtClean="0"/>
          </a:p>
        </p:txBody>
      </p:sp>
    </p:spTree>
    <p:extLst>
      <p:ext uri="{BB962C8B-B14F-4D97-AF65-F5344CB8AC3E}">
        <p14:creationId xmlns:p14="http://schemas.microsoft.com/office/powerpoint/2010/main" val="1851372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Ronds dans l’eau">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TM04033925[[fn=Ronds dans l’eau]]</Template>
  <TotalTime>1100</TotalTime>
  <Words>765</Words>
  <Application>Microsoft Office PowerPoint</Application>
  <PresentationFormat>Grand écran</PresentationFormat>
  <Paragraphs>44</Paragraphs>
  <Slides>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Adobe Hebrew</vt:lpstr>
      <vt:lpstr>Arial</vt:lpstr>
      <vt:lpstr>Tw Cen MT</vt:lpstr>
      <vt:lpstr>Wingdings</vt:lpstr>
      <vt:lpstr>Ronds dans l’eau</vt:lpstr>
      <vt:lpstr>Saint Paul lettre aux GalATES 5</vt:lpstr>
      <vt:lpstr>La loi serait un esclavage</vt:lpstr>
      <vt:lpstr>La cirConcision   </vt:lpstr>
      <vt:lpstr>Obligation de pratique la loi de Moïse</vt:lpstr>
      <vt:lpstr>5-14 Aimer son prochain</vt:lpstr>
      <vt:lpstr>Hillel partage l’opinion de St Paul</vt:lpstr>
      <vt:lpstr>Vivre avec Dieu serait il un esclavage ? </vt:lpstr>
      <vt:lpstr>Actions menées par la chair </vt:lpstr>
      <vt:lpstr>Colere et douceur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Saint Paul lettre aux GalATES 5</dc:title>
  <dc:creator>Michel Lévy</dc:creator>
  <cp:lastModifiedBy>Michel Lévy</cp:lastModifiedBy>
  <cp:revision>23</cp:revision>
  <dcterms:created xsi:type="dcterms:W3CDTF">2019-06-11T21:12:05Z</dcterms:created>
  <dcterms:modified xsi:type="dcterms:W3CDTF">2019-06-13T13:13:21Z</dcterms:modified>
</cp:coreProperties>
</file>